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417" r:id="rId6"/>
    <p:sldId id="291" r:id="rId7"/>
    <p:sldId id="314" r:id="rId8"/>
    <p:sldId id="316" r:id="rId9"/>
    <p:sldId id="317" r:id="rId10"/>
    <p:sldId id="315" r:id="rId11"/>
    <p:sldId id="287" r:id="rId12"/>
    <p:sldId id="292" r:id="rId13"/>
    <p:sldId id="313" r:id="rId14"/>
    <p:sldId id="324" r:id="rId15"/>
    <p:sldId id="325" r:id="rId16"/>
    <p:sldId id="298" r:id="rId17"/>
    <p:sldId id="294" r:id="rId18"/>
    <p:sldId id="311" r:id="rId19"/>
    <p:sldId id="279" r:id="rId20"/>
    <p:sldId id="296" r:id="rId21"/>
    <p:sldId id="297" r:id="rId22"/>
    <p:sldId id="274" r:id="rId23"/>
    <p:sldId id="275" r:id="rId24"/>
    <p:sldId id="277" r:id="rId25"/>
    <p:sldId id="330" r:id="rId26"/>
    <p:sldId id="332" r:id="rId27"/>
    <p:sldId id="286"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50" r:id="rId42"/>
    <p:sldId id="351" r:id="rId43"/>
    <p:sldId id="352" r:id="rId44"/>
    <p:sldId id="353" r:id="rId45"/>
    <p:sldId id="355" r:id="rId46"/>
    <p:sldId id="356" r:id="rId47"/>
    <p:sldId id="376" r:id="rId48"/>
    <p:sldId id="377" r:id="rId4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B4AA7-482F-E3AB-C2EA-31FAC4A605EE}" v="3" dt="2021-01-21T12:45:52.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63259-BB14-4E02-BE90-439948673DD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0E1E651-DA85-43AD-84ED-CCCB997A04A6}">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Macmillan Community </a:t>
          </a:r>
        </a:p>
        <a:p>
          <a:r>
            <a:rPr lang="en-US" dirty="0"/>
            <a:t>Volunteers</a:t>
          </a:r>
        </a:p>
      </dgm:t>
    </dgm:pt>
    <dgm:pt modelId="{4C064B7A-D388-40B2-B7C4-64AF5703CA71}" type="parTrans" cxnId="{3B735B54-7514-4440-9558-DAA4189B7CAA}">
      <dgm:prSet/>
      <dgm:spPr/>
      <dgm:t>
        <a:bodyPr/>
        <a:lstStyle/>
        <a:p>
          <a:endParaRPr lang="en-US"/>
        </a:p>
      </dgm:t>
    </dgm:pt>
    <dgm:pt modelId="{E54E8312-D653-448D-B420-C6E18899C5F2}" type="sibTrans" cxnId="{3B735B54-7514-4440-9558-DAA4189B7CAA}">
      <dgm:prSet/>
      <dgm:spPr/>
      <dgm:t>
        <a:bodyPr/>
        <a:lstStyle/>
        <a:p>
          <a:endParaRPr lang="en-US"/>
        </a:p>
      </dgm:t>
    </dgm:pt>
    <dgm:pt modelId="{8C309DA2-628B-4CA6-8971-A203A1B6D201}">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Hospital Volunteer service</a:t>
          </a:r>
        </a:p>
      </dgm:t>
    </dgm:pt>
    <dgm:pt modelId="{EE27BE9E-6BF2-4C4C-908E-4DD576BFCA5B}" type="parTrans" cxnId="{972A607E-F5E7-441C-B91B-4A5A21235935}">
      <dgm:prSet/>
      <dgm:spPr/>
      <dgm:t>
        <a:bodyPr/>
        <a:lstStyle/>
        <a:p>
          <a:endParaRPr lang="en-US"/>
        </a:p>
      </dgm:t>
    </dgm:pt>
    <dgm:pt modelId="{DCFAE8EA-48FB-4B0D-9FAF-9E03E956EC61}" type="sibTrans" cxnId="{972A607E-F5E7-441C-B91B-4A5A21235935}">
      <dgm:prSet/>
      <dgm:spPr/>
      <dgm:t>
        <a:bodyPr/>
        <a:lstStyle/>
        <a:p>
          <a:endParaRPr lang="en-US"/>
        </a:p>
      </dgm:t>
    </dgm:pt>
    <dgm:pt modelId="{4A55665F-7DF5-4382-B36B-4437B3AAD6A6}">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t>BAME community Volunteers</a:t>
          </a:r>
        </a:p>
      </dgm:t>
    </dgm:pt>
    <dgm:pt modelId="{9A399DA7-A2A7-40AD-AB31-FB1B9D8E6A26}" type="parTrans" cxnId="{D5781B21-ED8D-419F-B81D-A8EE6BB5C75F}">
      <dgm:prSet/>
      <dgm:spPr/>
      <dgm:t>
        <a:bodyPr/>
        <a:lstStyle/>
        <a:p>
          <a:endParaRPr lang="en-US"/>
        </a:p>
      </dgm:t>
    </dgm:pt>
    <dgm:pt modelId="{0B33C617-D59A-4DFD-AB8C-E66F52B736C3}" type="sibTrans" cxnId="{D5781B21-ED8D-419F-B81D-A8EE6BB5C75F}">
      <dgm:prSet/>
      <dgm:spPr/>
      <dgm:t>
        <a:bodyPr/>
        <a:lstStyle/>
        <a:p>
          <a:endParaRPr lang="en-US"/>
        </a:p>
      </dgm:t>
    </dgm:pt>
    <dgm:pt modelId="{0C957C15-F894-462D-84B5-5C6EF8319714}">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dirty="0"/>
            <a:t>Macmillan Information and support services</a:t>
          </a:r>
        </a:p>
      </dgm:t>
    </dgm:pt>
    <dgm:pt modelId="{E51B5476-679D-4195-8B86-810C330F0371}" type="parTrans" cxnId="{B69D7ECF-8E19-4AC9-8189-92A6EFA08C87}">
      <dgm:prSet/>
      <dgm:spPr/>
      <dgm:t>
        <a:bodyPr/>
        <a:lstStyle/>
        <a:p>
          <a:endParaRPr lang="en-US"/>
        </a:p>
      </dgm:t>
    </dgm:pt>
    <dgm:pt modelId="{8CA04349-C746-4B7A-81EA-28BA63B87A7D}" type="sibTrans" cxnId="{B69D7ECF-8E19-4AC9-8189-92A6EFA08C87}">
      <dgm:prSet/>
      <dgm:spPr/>
      <dgm:t>
        <a:bodyPr/>
        <a:lstStyle/>
        <a:p>
          <a:endParaRPr lang="en-US"/>
        </a:p>
      </dgm:t>
    </dgm:pt>
    <dgm:pt modelId="{60227DCC-B630-4DC3-9C48-2A7D0EEB26C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Hospice</a:t>
          </a:r>
        </a:p>
        <a:p>
          <a:r>
            <a:rPr lang="en-US" dirty="0"/>
            <a:t>Volunteer Service</a:t>
          </a:r>
        </a:p>
      </dgm:t>
    </dgm:pt>
    <dgm:pt modelId="{D746E749-B882-4E36-B5E7-F18637A03040}" type="parTrans" cxnId="{C2992EC0-12FA-461B-ACDB-9468E178E3EC}">
      <dgm:prSet/>
      <dgm:spPr/>
      <dgm:t>
        <a:bodyPr/>
        <a:lstStyle/>
        <a:p>
          <a:endParaRPr lang="en-US"/>
        </a:p>
      </dgm:t>
    </dgm:pt>
    <dgm:pt modelId="{32FAEDAF-3F56-4143-8077-EA6E25BE70FF}" type="sibTrans" cxnId="{C2992EC0-12FA-461B-ACDB-9468E178E3EC}">
      <dgm:prSet/>
      <dgm:spPr/>
      <dgm:t>
        <a:bodyPr/>
        <a:lstStyle/>
        <a:p>
          <a:endParaRPr lang="en-US"/>
        </a:p>
      </dgm:t>
    </dgm:pt>
    <dgm:pt modelId="{49AB1D60-3FDC-42C7-B04A-D618A91E3C40}" type="pres">
      <dgm:prSet presAssocID="{7F963259-BB14-4E02-BE90-439948673DDB}" presName="composite" presStyleCnt="0">
        <dgm:presLayoutVars>
          <dgm:chMax val="1"/>
          <dgm:dir/>
          <dgm:resizeHandles val="exact"/>
        </dgm:presLayoutVars>
      </dgm:prSet>
      <dgm:spPr/>
      <dgm:t>
        <a:bodyPr/>
        <a:lstStyle/>
        <a:p>
          <a:endParaRPr lang="en-US"/>
        </a:p>
      </dgm:t>
    </dgm:pt>
    <dgm:pt modelId="{BDF066CA-93DC-419C-AAAD-1FC84B12E69E}" type="pres">
      <dgm:prSet presAssocID="{7F963259-BB14-4E02-BE90-439948673DDB}" presName="radial" presStyleCnt="0">
        <dgm:presLayoutVars>
          <dgm:animLvl val="ctr"/>
        </dgm:presLayoutVars>
      </dgm:prSet>
      <dgm:spPr/>
    </dgm:pt>
    <dgm:pt modelId="{3D5CDA8A-84CB-4730-BD90-93038F13D7B3}" type="pres">
      <dgm:prSet presAssocID="{B0E1E651-DA85-43AD-84ED-CCCB997A04A6}" presName="centerShape" presStyleLbl="vennNode1" presStyleIdx="0" presStyleCnt="5"/>
      <dgm:spPr/>
      <dgm:t>
        <a:bodyPr/>
        <a:lstStyle/>
        <a:p>
          <a:endParaRPr lang="en-US"/>
        </a:p>
      </dgm:t>
    </dgm:pt>
    <dgm:pt modelId="{AA0D7584-E22E-4356-9951-4BFE31DFD3AA}" type="pres">
      <dgm:prSet presAssocID="{8C309DA2-628B-4CA6-8971-A203A1B6D201}" presName="node" presStyleLbl="vennNode1" presStyleIdx="1" presStyleCnt="5">
        <dgm:presLayoutVars>
          <dgm:bulletEnabled val="1"/>
        </dgm:presLayoutVars>
      </dgm:prSet>
      <dgm:spPr/>
      <dgm:t>
        <a:bodyPr/>
        <a:lstStyle/>
        <a:p>
          <a:endParaRPr lang="en-US"/>
        </a:p>
      </dgm:t>
    </dgm:pt>
    <dgm:pt modelId="{FD2C84D2-7107-4C04-BB5E-2E7638415387}" type="pres">
      <dgm:prSet presAssocID="{4A55665F-7DF5-4382-B36B-4437B3AAD6A6}" presName="node" presStyleLbl="vennNode1" presStyleIdx="2" presStyleCnt="5">
        <dgm:presLayoutVars>
          <dgm:bulletEnabled val="1"/>
        </dgm:presLayoutVars>
      </dgm:prSet>
      <dgm:spPr/>
      <dgm:t>
        <a:bodyPr/>
        <a:lstStyle/>
        <a:p>
          <a:endParaRPr lang="en-US"/>
        </a:p>
      </dgm:t>
    </dgm:pt>
    <dgm:pt modelId="{489A740B-2279-4463-903F-335A207EE438}" type="pres">
      <dgm:prSet presAssocID="{0C957C15-F894-462D-84B5-5C6EF8319714}" presName="node" presStyleLbl="vennNode1" presStyleIdx="3" presStyleCnt="5">
        <dgm:presLayoutVars>
          <dgm:bulletEnabled val="1"/>
        </dgm:presLayoutVars>
      </dgm:prSet>
      <dgm:spPr/>
      <dgm:t>
        <a:bodyPr/>
        <a:lstStyle/>
        <a:p>
          <a:endParaRPr lang="en-US"/>
        </a:p>
      </dgm:t>
    </dgm:pt>
    <dgm:pt modelId="{158222FC-8C54-48DB-A548-7248780A4B72}" type="pres">
      <dgm:prSet presAssocID="{60227DCC-B630-4DC3-9C48-2A7D0EEB26C1}" presName="node" presStyleLbl="vennNode1" presStyleIdx="4" presStyleCnt="5">
        <dgm:presLayoutVars>
          <dgm:bulletEnabled val="1"/>
        </dgm:presLayoutVars>
      </dgm:prSet>
      <dgm:spPr/>
      <dgm:t>
        <a:bodyPr/>
        <a:lstStyle/>
        <a:p>
          <a:endParaRPr lang="en-US"/>
        </a:p>
      </dgm:t>
    </dgm:pt>
  </dgm:ptLst>
  <dgm:cxnLst>
    <dgm:cxn modelId="{D5781B21-ED8D-419F-B81D-A8EE6BB5C75F}" srcId="{B0E1E651-DA85-43AD-84ED-CCCB997A04A6}" destId="{4A55665F-7DF5-4382-B36B-4437B3AAD6A6}" srcOrd="1" destOrd="0" parTransId="{9A399DA7-A2A7-40AD-AB31-FB1B9D8E6A26}" sibTransId="{0B33C617-D59A-4DFD-AB8C-E66F52B736C3}"/>
    <dgm:cxn modelId="{3D81AD1B-9C0E-4906-86B3-95DC1C4681B9}" type="presOf" srcId="{8C309DA2-628B-4CA6-8971-A203A1B6D201}" destId="{AA0D7584-E22E-4356-9951-4BFE31DFD3AA}" srcOrd="0" destOrd="0" presId="urn:microsoft.com/office/officeart/2005/8/layout/radial3"/>
    <dgm:cxn modelId="{1691B159-24F7-4140-A77F-30E2A09DC9BE}" type="presOf" srcId="{B0E1E651-DA85-43AD-84ED-CCCB997A04A6}" destId="{3D5CDA8A-84CB-4730-BD90-93038F13D7B3}" srcOrd="0" destOrd="0" presId="urn:microsoft.com/office/officeart/2005/8/layout/radial3"/>
    <dgm:cxn modelId="{972A607E-F5E7-441C-B91B-4A5A21235935}" srcId="{B0E1E651-DA85-43AD-84ED-CCCB997A04A6}" destId="{8C309DA2-628B-4CA6-8971-A203A1B6D201}" srcOrd="0" destOrd="0" parTransId="{EE27BE9E-6BF2-4C4C-908E-4DD576BFCA5B}" sibTransId="{DCFAE8EA-48FB-4B0D-9FAF-9E03E956EC61}"/>
    <dgm:cxn modelId="{5EB1A252-2CFB-45D2-A514-75AF0257AD5F}" type="presOf" srcId="{0C957C15-F894-462D-84B5-5C6EF8319714}" destId="{489A740B-2279-4463-903F-335A207EE438}" srcOrd="0" destOrd="0" presId="urn:microsoft.com/office/officeart/2005/8/layout/radial3"/>
    <dgm:cxn modelId="{3B735B54-7514-4440-9558-DAA4189B7CAA}" srcId="{7F963259-BB14-4E02-BE90-439948673DDB}" destId="{B0E1E651-DA85-43AD-84ED-CCCB997A04A6}" srcOrd="0" destOrd="0" parTransId="{4C064B7A-D388-40B2-B7C4-64AF5703CA71}" sibTransId="{E54E8312-D653-448D-B420-C6E18899C5F2}"/>
    <dgm:cxn modelId="{C2992EC0-12FA-461B-ACDB-9468E178E3EC}" srcId="{B0E1E651-DA85-43AD-84ED-CCCB997A04A6}" destId="{60227DCC-B630-4DC3-9C48-2A7D0EEB26C1}" srcOrd="3" destOrd="0" parTransId="{D746E749-B882-4E36-B5E7-F18637A03040}" sibTransId="{32FAEDAF-3F56-4143-8077-EA6E25BE70FF}"/>
    <dgm:cxn modelId="{B69D7ECF-8E19-4AC9-8189-92A6EFA08C87}" srcId="{B0E1E651-DA85-43AD-84ED-CCCB997A04A6}" destId="{0C957C15-F894-462D-84B5-5C6EF8319714}" srcOrd="2" destOrd="0" parTransId="{E51B5476-679D-4195-8B86-810C330F0371}" sibTransId="{8CA04349-C746-4B7A-81EA-28BA63B87A7D}"/>
    <dgm:cxn modelId="{21D6B89D-35DB-43F0-A0CB-4A4D81159F13}" type="presOf" srcId="{60227DCC-B630-4DC3-9C48-2A7D0EEB26C1}" destId="{158222FC-8C54-48DB-A548-7248780A4B72}" srcOrd="0" destOrd="0" presId="urn:microsoft.com/office/officeart/2005/8/layout/radial3"/>
    <dgm:cxn modelId="{26AB6576-DDE9-471E-9F4C-C14B70F6C031}" type="presOf" srcId="{7F963259-BB14-4E02-BE90-439948673DDB}" destId="{49AB1D60-3FDC-42C7-B04A-D618A91E3C40}" srcOrd="0" destOrd="0" presId="urn:microsoft.com/office/officeart/2005/8/layout/radial3"/>
    <dgm:cxn modelId="{BA1442CE-2D44-4664-B128-567AE0602BAA}" type="presOf" srcId="{4A55665F-7DF5-4382-B36B-4437B3AAD6A6}" destId="{FD2C84D2-7107-4C04-BB5E-2E7638415387}" srcOrd="0" destOrd="0" presId="urn:microsoft.com/office/officeart/2005/8/layout/radial3"/>
    <dgm:cxn modelId="{1647314B-09E7-4ED0-9ED7-CDAD0FFD6B75}" type="presParOf" srcId="{49AB1D60-3FDC-42C7-B04A-D618A91E3C40}" destId="{BDF066CA-93DC-419C-AAAD-1FC84B12E69E}" srcOrd="0" destOrd="0" presId="urn:microsoft.com/office/officeart/2005/8/layout/radial3"/>
    <dgm:cxn modelId="{12D2459F-1084-495B-B14B-4F3329D16EA8}" type="presParOf" srcId="{BDF066CA-93DC-419C-AAAD-1FC84B12E69E}" destId="{3D5CDA8A-84CB-4730-BD90-93038F13D7B3}" srcOrd="0" destOrd="0" presId="urn:microsoft.com/office/officeart/2005/8/layout/radial3"/>
    <dgm:cxn modelId="{8C16AAF5-2150-449E-BB16-F988B999186F}" type="presParOf" srcId="{BDF066CA-93DC-419C-AAAD-1FC84B12E69E}" destId="{AA0D7584-E22E-4356-9951-4BFE31DFD3AA}" srcOrd="1" destOrd="0" presId="urn:microsoft.com/office/officeart/2005/8/layout/radial3"/>
    <dgm:cxn modelId="{1276992F-2DD4-4C49-8701-1C1816A18A30}" type="presParOf" srcId="{BDF066CA-93DC-419C-AAAD-1FC84B12E69E}" destId="{FD2C84D2-7107-4C04-BB5E-2E7638415387}" srcOrd="2" destOrd="0" presId="urn:microsoft.com/office/officeart/2005/8/layout/radial3"/>
    <dgm:cxn modelId="{A118E045-2564-4776-8E32-4B4E40B013B9}" type="presParOf" srcId="{BDF066CA-93DC-419C-AAAD-1FC84B12E69E}" destId="{489A740B-2279-4463-903F-335A207EE438}" srcOrd="3" destOrd="0" presId="urn:microsoft.com/office/officeart/2005/8/layout/radial3"/>
    <dgm:cxn modelId="{8A3D5503-09C2-4C60-8465-A3BDD943BA35}" type="presParOf" srcId="{BDF066CA-93DC-419C-AAAD-1FC84B12E69E}" destId="{158222FC-8C54-48DB-A548-7248780A4B7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CDA8A-84CB-4730-BD90-93038F13D7B3}">
      <dsp:nvSpPr>
        <dsp:cNvPr id="0" name=""/>
        <dsp:cNvSpPr/>
      </dsp:nvSpPr>
      <dsp:spPr>
        <a:xfrm>
          <a:off x="1920875" y="904875"/>
          <a:ext cx="2254249" cy="2254249"/>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Macmillan Community </a:t>
          </a:r>
        </a:p>
        <a:p>
          <a:pPr lvl="0" algn="ctr" defTabSz="1111250">
            <a:lnSpc>
              <a:spcPct val="90000"/>
            </a:lnSpc>
            <a:spcBef>
              <a:spcPct val="0"/>
            </a:spcBef>
            <a:spcAft>
              <a:spcPct val="35000"/>
            </a:spcAft>
          </a:pPr>
          <a:r>
            <a:rPr lang="en-US" sz="2500" kern="1200" dirty="0"/>
            <a:t>Volunteers</a:t>
          </a:r>
        </a:p>
      </dsp:txBody>
      <dsp:txXfrm>
        <a:off x="2251002" y="1235002"/>
        <a:ext cx="1593995" cy="1593995"/>
      </dsp:txXfrm>
    </dsp:sp>
    <dsp:sp modelId="{AA0D7584-E22E-4356-9951-4BFE31DFD3AA}">
      <dsp:nvSpPr>
        <dsp:cNvPr id="0" name=""/>
        <dsp:cNvSpPr/>
      </dsp:nvSpPr>
      <dsp:spPr>
        <a:xfrm>
          <a:off x="2484437" y="402"/>
          <a:ext cx="1127124" cy="1127124"/>
        </a:xfrm>
        <a:prstGeom prst="ellips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Hospital Volunteer service</a:t>
          </a:r>
        </a:p>
      </dsp:txBody>
      <dsp:txXfrm>
        <a:off x="2649500" y="165465"/>
        <a:ext cx="796998" cy="796998"/>
      </dsp:txXfrm>
    </dsp:sp>
    <dsp:sp modelId="{FD2C84D2-7107-4C04-BB5E-2E7638415387}">
      <dsp:nvSpPr>
        <dsp:cNvPr id="0" name=""/>
        <dsp:cNvSpPr/>
      </dsp:nvSpPr>
      <dsp:spPr>
        <a:xfrm>
          <a:off x="3952472" y="1468437"/>
          <a:ext cx="1127124" cy="1127124"/>
        </a:xfrm>
        <a:prstGeom prst="ellipse">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BAME community Volunteers</a:t>
          </a:r>
        </a:p>
      </dsp:txBody>
      <dsp:txXfrm>
        <a:off x="4117535" y="1633500"/>
        <a:ext cx="796998" cy="796998"/>
      </dsp:txXfrm>
    </dsp:sp>
    <dsp:sp modelId="{489A740B-2279-4463-903F-335A207EE438}">
      <dsp:nvSpPr>
        <dsp:cNvPr id="0" name=""/>
        <dsp:cNvSpPr/>
      </dsp:nvSpPr>
      <dsp:spPr>
        <a:xfrm>
          <a:off x="2484437" y="2936472"/>
          <a:ext cx="1127124" cy="112712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Macmillan Information and support services</a:t>
          </a:r>
        </a:p>
      </dsp:txBody>
      <dsp:txXfrm>
        <a:off x="2649500" y="3101535"/>
        <a:ext cx="796998" cy="796998"/>
      </dsp:txXfrm>
    </dsp:sp>
    <dsp:sp modelId="{158222FC-8C54-48DB-A548-7248780A4B72}">
      <dsp:nvSpPr>
        <dsp:cNvPr id="0" name=""/>
        <dsp:cNvSpPr/>
      </dsp:nvSpPr>
      <dsp:spPr>
        <a:xfrm>
          <a:off x="1016402" y="1468437"/>
          <a:ext cx="1127124" cy="1127124"/>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Hospice</a:t>
          </a:r>
        </a:p>
        <a:p>
          <a:pPr lvl="0" algn="ctr" defTabSz="533400">
            <a:lnSpc>
              <a:spcPct val="90000"/>
            </a:lnSpc>
            <a:spcBef>
              <a:spcPct val="0"/>
            </a:spcBef>
            <a:spcAft>
              <a:spcPct val="35000"/>
            </a:spcAft>
          </a:pPr>
          <a:r>
            <a:rPr lang="en-US" sz="1200" kern="1200" dirty="0"/>
            <a:t>Volunteer Service</a:t>
          </a:r>
        </a:p>
      </dsp:txBody>
      <dsp:txXfrm>
        <a:off x="1181465" y="1633500"/>
        <a:ext cx="796998" cy="79699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9525" y="0"/>
            <a:ext cx="2921000" cy="495300"/>
          </a:xfrm>
          <a:prstGeom prst="rect">
            <a:avLst/>
          </a:prstGeom>
        </p:spPr>
        <p:txBody>
          <a:bodyPr vert="horz" lIns="91440" tIns="45720" rIns="91440" bIns="45720" rtlCol="0"/>
          <a:lstStyle>
            <a:lvl1pPr algn="r">
              <a:defRPr sz="1200"/>
            </a:lvl1pPr>
          </a:lstStyle>
          <a:p>
            <a:fld id="{7E9D73C8-79A8-4277-9465-F500B6E7E16E}" type="datetimeFigureOut">
              <a:rPr lang="en-GB" smtClean="0"/>
              <a:t>04/05/2023</a:t>
            </a:fld>
            <a:endParaRPr lang="en-GB"/>
          </a:p>
        </p:txBody>
      </p:sp>
      <p:sp>
        <p:nvSpPr>
          <p:cNvPr id="4" name="Slide Image Placeholder 3"/>
          <p:cNvSpPr>
            <a:spLocks noGrp="1" noRot="1" noChangeAspect="1"/>
          </p:cNvSpPr>
          <p:nvPr>
            <p:ph type="sldImg" idx="2"/>
          </p:nvPr>
        </p:nvSpPr>
        <p:spPr>
          <a:xfrm>
            <a:off x="1149350" y="1233488"/>
            <a:ext cx="444341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688" y="4751388"/>
            <a:ext cx="5392737"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2100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9525" y="9377363"/>
            <a:ext cx="2921000" cy="495300"/>
          </a:xfrm>
          <a:prstGeom prst="rect">
            <a:avLst/>
          </a:prstGeom>
        </p:spPr>
        <p:txBody>
          <a:bodyPr vert="horz" lIns="91440" tIns="45720" rIns="91440" bIns="45720" rtlCol="0" anchor="b"/>
          <a:lstStyle>
            <a:lvl1pPr algn="r">
              <a:defRPr sz="1200"/>
            </a:lvl1pPr>
          </a:lstStyle>
          <a:p>
            <a:fld id="{5D9783B9-F4EC-4075-B961-B2A91AE241CD}" type="slidenum">
              <a:rPr lang="en-GB" smtClean="0"/>
              <a:t>‹#›</a:t>
            </a:fld>
            <a:endParaRPr lang="en-GB"/>
          </a:p>
        </p:txBody>
      </p:sp>
    </p:spTree>
    <p:extLst>
      <p:ext uri="{BB962C8B-B14F-4D97-AF65-F5344CB8AC3E}">
        <p14:creationId xmlns:p14="http://schemas.microsoft.com/office/powerpoint/2010/main" val="376755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Cera Pro Macmillan"/>
              </a:rPr>
              <a:t>Living Displays</a:t>
            </a:r>
          </a:p>
          <a:p>
            <a:r>
              <a:rPr lang="en-GB" sz="1200" dirty="0">
                <a:latin typeface="Cera Pro Macmillan"/>
              </a:rPr>
              <a:t>Check &amp; map information points and displays.</a:t>
            </a:r>
            <a:br>
              <a:rPr lang="en-GB" sz="1200" dirty="0">
                <a:latin typeface="Cera Pro Macmillan"/>
              </a:rPr>
            </a:br>
            <a:r>
              <a:rPr lang="en-GB" sz="1200" dirty="0">
                <a:latin typeface="Cera Pro Macmillan"/>
              </a:rPr>
              <a:t>Consider displays across community &amp; PCN</a:t>
            </a:r>
            <a:br>
              <a:rPr lang="en-GB" sz="1200" dirty="0">
                <a:latin typeface="Cera Pro Macmillan"/>
              </a:rPr>
            </a:br>
            <a:r>
              <a:rPr lang="en-GB" sz="1200" dirty="0">
                <a:latin typeface="Cera Pro Macmillan"/>
              </a:rPr>
              <a:t>Adapted displays for places of worship </a:t>
            </a:r>
            <a:br>
              <a:rPr lang="en-GB" sz="1200" dirty="0">
                <a:latin typeface="Cera Pro Macmillan"/>
              </a:rPr>
            </a:br>
            <a:r>
              <a:rPr lang="en-GB" sz="1200" dirty="0">
                <a:latin typeface="Cera Pro Macmillan"/>
              </a:rPr>
              <a:t/>
            </a:r>
            <a:br>
              <a:rPr lang="en-GB" sz="1200" dirty="0">
                <a:latin typeface="Cera Pro Macmillan"/>
              </a:rPr>
            </a:br>
            <a:r>
              <a:rPr lang="en-GB" sz="1200" dirty="0">
                <a:latin typeface="Cera Pro Macmillan"/>
              </a:rPr>
              <a:t>Standard Leaflet and booklet availability.</a:t>
            </a:r>
            <a:br>
              <a:rPr lang="en-GB" sz="1200" dirty="0">
                <a:latin typeface="Cera Pro Macmillan"/>
              </a:rPr>
            </a:br>
            <a:r>
              <a:rPr lang="en-GB" sz="1200" dirty="0">
                <a:latin typeface="Cera Pro Macmillan"/>
              </a:rPr>
              <a:t>Use noticeboards to create displays with QR codes </a:t>
            </a:r>
            <a:br>
              <a:rPr lang="en-GB" sz="1200" dirty="0">
                <a:latin typeface="Cera Pro Macmillan"/>
              </a:rPr>
            </a:br>
            <a:r>
              <a:rPr lang="en-GB" sz="1200" dirty="0">
                <a:latin typeface="Cera Pro Macmillan"/>
              </a:rPr>
              <a:t>QR Codes linking to apps </a:t>
            </a:r>
            <a:br>
              <a:rPr lang="en-GB" sz="1200" dirty="0">
                <a:latin typeface="Cera Pro Macmillan"/>
              </a:rPr>
            </a:br>
            <a:r>
              <a:rPr lang="en-GB" sz="1200" dirty="0">
                <a:latin typeface="Cera Pro Macmillan"/>
              </a:rPr>
              <a:t>QR Codes linking to leaflets  </a:t>
            </a:r>
            <a:r>
              <a:rPr lang="en-GB" sz="1400" dirty="0">
                <a:latin typeface="Cera Pro Macmillan"/>
              </a:rPr>
              <a:t> </a:t>
            </a:r>
            <a:endParaRPr lang="en-GB" dirty="0"/>
          </a:p>
        </p:txBody>
      </p:sp>
      <p:sp>
        <p:nvSpPr>
          <p:cNvPr id="4" name="Slide Number Placeholder 3"/>
          <p:cNvSpPr>
            <a:spLocks noGrp="1"/>
          </p:cNvSpPr>
          <p:nvPr>
            <p:ph type="sldNum" sz="quarter" idx="5"/>
          </p:nvPr>
        </p:nvSpPr>
        <p:spPr/>
        <p:txBody>
          <a:bodyPr/>
          <a:lstStyle/>
          <a:p>
            <a:fld id="{5D9783B9-F4EC-4075-B961-B2A91AE241CD}" type="slidenum">
              <a:rPr lang="en-GB" smtClean="0"/>
              <a:t>5</a:t>
            </a:fld>
            <a:endParaRPr lang="en-GB"/>
          </a:p>
        </p:txBody>
      </p:sp>
    </p:spTree>
    <p:extLst>
      <p:ext uri="{BB962C8B-B14F-4D97-AF65-F5344CB8AC3E}">
        <p14:creationId xmlns:p14="http://schemas.microsoft.com/office/powerpoint/2010/main" val="358322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Cera Pro Macmillan"/>
              </a:rPr>
              <a:t>Setting up a Service User Engagement Steering Group. PABC being invited to join the bi monthly Steering Group. </a:t>
            </a:r>
            <a:br>
              <a:rPr lang="en-GB" sz="1200" dirty="0" smtClean="0">
                <a:latin typeface="Cera Pro Macmillan"/>
              </a:rPr>
            </a:br>
            <a:r>
              <a:rPr lang="en-GB" sz="1200" dirty="0" smtClean="0">
                <a:latin typeface="Cera Pro Macmillan"/>
              </a:rPr>
              <a:t/>
            </a:r>
            <a:br>
              <a:rPr lang="en-GB" sz="1200" dirty="0" smtClean="0">
                <a:latin typeface="Cera Pro Macmillan"/>
              </a:rPr>
            </a:br>
            <a:r>
              <a:rPr lang="en-GB" sz="1200" dirty="0" smtClean="0">
                <a:latin typeface="Cera Pro Macmillan"/>
              </a:rPr>
              <a:t>The group made up of people with lived experience supported by the Service user engagement lead &amp; Macmillan user engagement facilitator. The group will take an increasing degree of control of the direction of service user engagement. Facilitation &amp; administrative support will be provided. As the Steering group develops it will be responsible for setting up new projects and groups, which report &amp; feedback to the steering group. </a:t>
            </a:r>
            <a:endParaRPr lang="en-GB" dirty="0"/>
          </a:p>
        </p:txBody>
      </p:sp>
      <p:sp>
        <p:nvSpPr>
          <p:cNvPr id="4" name="Slide Number Placeholder 3"/>
          <p:cNvSpPr>
            <a:spLocks noGrp="1"/>
          </p:cNvSpPr>
          <p:nvPr>
            <p:ph type="sldNum" sz="quarter" idx="10"/>
          </p:nvPr>
        </p:nvSpPr>
        <p:spPr/>
        <p:txBody>
          <a:bodyPr/>
          <a:lstStyle/>
          <a:p>
            <a:fld id="{5D9783B9-F4EC-4075-B961-B2A91AE241CD}" type="slidenum">
              <a:rPr lang="en-GB" smtClean="0"/>
              <a:t>7</a:t>
            </a:fld>
            <a:endParaRPr lang="en-GB"/>
          </a:p>
        </p:txBody>
      </p:sp>
    </p:spTree>
    <p:extLst>
      <p:ext uri="{BB962C8B-B14F-4D97-AF65-F5344CB8AC3E}">
        <p14:creationId xmlns:p14="http://schemas.microsoft.com/office/powerpoint/2010/main" val="142165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Cera Pro Macmillan"/>
              </a:rPr>
              <a:t>Social prescribing</a:t>
            </a:r>
            <a:br>
              <a:rPr lang="en-GB" sz="1200" dirty="0" smtClean="0">
                <a:latin typeface="Cera Pro Macmillan"/>
              </a:rPr>
            </a:br>
            <a:r>
              <a:rPr lang="en-GB" sz="1200" dirty="0" smtClean="0">
                <a:latin typeface="Cera Pro Macmillan"/>
              </a:rPr>
              <a:t>Practice cancer champions</a:t>
            </a:r>
            <a:br>
              <a:rPr lang="en-GB" sz="1200" dirty="0" smtClean="0">
                <a:latin typeface="Cera Pro Macmillan"/>
              </a:rPr>
            </a:br>
            <a:r>
              <a:rPr lang="en-GB" sz="1200" dirty="0" err="1" smtClean="0">
                <a:latin typeface="Cera Pro Macmillan"/>
              </a:rPr>
              <a:t>MCRactive</a:t>
            </a:r>
            <a:r>
              <a:rPr lang="en-GB" sz="1200" dirty="0" smtClean="0">
                <a:latin typeface="Cera Pro Macmillan"/>
              </a:rPr>
              <a:t/>
            </a:r>
            <a:br>
              <a:rPr lang="en-GB" sz="1200" dirty="0" smtClean="0">
                <a:latin typeface="Cera Pro Macmillan"/>
              </a:rPr>
            </a:br>
            <a:r>
              <a:rPr lang="en-GB" sz="1200" dirty="0" smtClean="0">
                <a:latin typeface="Cera Pro Macmillan"/>
              </a:rPr>
              <a:t>community Groups</a:t>
            </a:r>
            <a:endParaRPr lang="en-GB" dirty="0"/>
          </a:p>
        </p:txBody>
      </p:sp>
      <p:sp>
        <p:nvSpPr>
          <p:cNvPr id="4" name="Slide Number Placeholder 3"/>
          <p:cNvSpPr>
            <a:spLocks noGrp="1"/>
          </p:cNvSpPr>
          <p:nvPr>
            <p:ph type="sldNum" sz="quarter" idx="10"/>
          </p:nvPr>
        </p:nvSpPr>
        <p:spPr/>
        <p:txBody>
          <a:bodyPr/>
          <a:lstStyle/>
          <a:p>
            <a:fld id="{5D9783B9-F4EC-4075-B961-B2A91AE241CD}" type="slidenum">
              <a:rPr lang="en-GB" smtClean="0"/>
              <a:t>22</a:t>
            </a:fld>
            <a:endParaRPr lang="en-GB"/>
          </a:p>
        </p:txBody>
      </p:sp>
    </p:spTree>
    <p:extLst>
      <p:ext uri="{BB962C8B-B14F-4D97-AF65-F5344CB8AC3E}">
        <p14:creationId xmlns:p14="http://schemas.microsoft.com/office/powerpoint/2010/main" val="387455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D314D12-9571-4C16-AD84-F2688AADB8C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392630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314D12-9571-4C16-AD84-F2688AADB8C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77345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314D12-9571-4C16-AD84-F2688AADB8C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56705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22" name="PlaceHolder 2"/>
          <p:cNvSpPr>
            <a:spLocks noGrp="1"/>
          </p:cNvSpPr>
          <p:nvPr>
            <p:ph/>
          </p:nvPr>
        </p:nvSpPr>
        <p:spPr>
          <a:xfrm>
            <a:off x="457200" y="1604640"/>
            <a:ext cx="4015800" cy="18969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3" name="PlaceHolder 3"/>
          <p:cNvSpPr>
            <a:spLocks noGrp="1"/>
          </p:cNvSpPr>
          <p:nvPr>
            <p:ph/>
          </p:nvPr>
        </p:nvSpPr>
        <p:spPr>
          <a:xfrm>
            <a:off x="4674240" y="1604640"/>
            <a:ext cx="4015800" cy="18969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4" name="PlaceHolder 4"/>
          <p:cNvSpPr>
            <a:spLocks noGrp="1"/>
          </p:cNvSpPr>
          <p:nvPr>
            <p:ph/>
          </p:nvPr>
        </p:nvSpPr>
        <p:spPr>
          <a:xfrm>
            <a:off x="457200" y="3682560"/>
            <a:ext cx="8229240" cy="18969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6" name="PlaceHolder 5"/>
          <p:cNvSpPr>
            <a:spLocks noGrp="1"/>
          </p:cNvSpPr>
          <p:nvPr>
            <p:ph type="sldNum" idx="1"/>
          </p:nvPr>
        </p:nvSpPr>
        <p:spPr/>
        <p:txBody>
          <a:bodyPr/>
          <a:lstStyle/>
          <a:p>
            <a:fld id="{81F28938-40E1-4C3B-B739-9EF8ECB26EE7}" type="slidenum">
              <a:t>‹#›</a:t>
            </a:fld>
            <a:endParaRPr/>
          </a:p>
        </p:txBody>
      </p:sp>
    </p:spTree>
    <p:extLst>
      <p:ext uri="{BB962C8B-B14F-4D97-AF65-F5344CB8AC3E}">
        <p14:creationId xmlns:p14="http://schemas.microsoft.com/office/powerpoint/2010/main" val="3486039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125" name="PlaceHolder 2"/>
          <p:cNvSpPr>
            <a:spLocks noGrp="1"/>
          </p:cNvSpPr>
          <p:nvPr>
            <p:ph/>
          </p:nvPr>
        </p:nvSpPr>
        <p:spPr>
          <a:xfrm>
            <a:off x="457200" y="1604640"/>
            <a:ext cx="8229240" cy="3977280"/>
          </a:xfrm>
          <a:prstGeom prst="rect">
            <a:avLst/>
          </a:prstGeom>
          <a:noFill/>
          <a:ln w="0">
            <a:noFill/>
          </a:ln>
        </p:spPr>
        <p:txBody>
          <a:bodyPr lIns="0" tIns="0" rIns="0" bIns="0" anchor="t">
            <a:normAutofit/>
          </a:bodyPr>
          <a:lstStyle/>
          <a:p>
            <a:endParaRPr lang="en-GB" sz="3200" b="0" strike="noStrike" spc="-1">
              <a:latin typeface="Arial"/>
            </a:endParaRPr>
          </a:p>
        </p:txBody>
      </p:sp>
      <p:sp>
        <p:nvSpPr>
          <p:cNvPr id="4" name="PlaceHolder 3"/>
          <p:cNvSpPr>
            <a:spLocks noGrp="1"/>
          </p:cNvSpPr>
          <p:nvPr>
            <p:ph type="sldNum" idx="3"/>
          </p:nvPr>
        </p:nvSpPr>
        <p:spPr/>
        <p:txBody>
          <a:bodyPr/>
          <a:lstStyle/>
          <a:p>
            <a:fld id="{2F28A932-991F-4761-8D4A-2DFBBFDF8053}" type="slidenum">
              <a:t>‹#›</a:t>
            </a:fld>
            <a:endParaRPr/>
          </a:p>
        </p:txBody>
      </p:sp>
    </p:spTree>
    <p:extLst>
      <p:ext uri="{BB962C8B-B14F-4D97-AF65-F5344CB8AC3E}">
        <p14:creationId xmlns:p14="http://schemas.microsoft.com/office/powerpoint/2010/main" val="294009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314D12-9571-4C16-AD84-F2688AADB8C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05536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314D12-9571-4C16-AD84-F2688AADB8C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74174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D314D12-9571-4C16-AD84-F2688AADB8C3}"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44668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D314D12-9571-4C16-AD84-F2688AADB8C3}" type="datetimeFigureOut">
              <a:rPr lang="en-GB" smtClean="0"/>
              <a:t>04/05/2023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387960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D314D12-9571-4C16-AD84-F2688AADB8C3}" type="datetimeFigureOut">
              <a:rPr lang="en-GB" smtClean="0"/>
              <a:t>04/05/2023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88339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14D12-9571-4C16-AD84-F2688AADB8C3}" type="datetimeFigureOut">
              <a:rPr lang="en-GB" smtClean="0"/>
              <a:t>04/05/2023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71144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314D12-9571-4C16-AD84-F2688AADB8C3}"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96211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314D12-9571-4C16-AD84-F2688AADB8C3}"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C5867-E251-46CD-BBDA-770E70D86101}" type="slidenum">
              <a:rPr lang="en-GB" smtClean="0"/>
              <a:t>‹#›</a:t>
            </a:fld>
            <a:endParaRPr lang="en-GB"/>
          </a:p>
        </p:txBody>
      </p:sp>
    </p:spTree>
    <p:extLst>
      <p:ext uri="{BB962C8B-B14F-4D97-AF65-F5344CB8AC3E}">
        <p14:creationId xmlns:p14="http://schemas.microsoft.com/office/powerpoint/2010/main" val="224416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14D12-9571-4C16-AD84-F2688AADB8C3}" type="datetimeFigureOut">
              <a:rPr lang="en-GB" smtClean="0"/>
              <a:t>04/05/2023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C5867-E251-46CD-BBDA-770E70D86101}" type="slidenum">
              <a:rPr lang="en-GB" smtClean="0"/>
              <a:t>‹#›</a:t>
            </a:fld>
            <a:endParaRPr lang="en-GB"/>
          </a:p>
        </p:txBody>
      </p:sp>
    </p:spTree>
    <p:extLst>
      <p:ext uri="{BB962C8B-B14F-4D97-AF65-F5344CB8AC3E}">
        <p14:creationId xmlns:p14="http://schemas.microsoft.com/office/powerpoint/2010/main" val="3057967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linkedin.com/in/david-banks-b51559112"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hyperlink" Target="https://www.linkedin.com/in/tania-armstrong-16b32b23b?lipi=urn%3Ali%3Apage%3Ad_flagship3_profile_view_base_contact_details%3BCtGtTbB%2FSfSZQccEOCGcdw%3D%3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www.tamesidemacmillan.org/volunteering"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1.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3.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1.jpe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5.png"/><Relationship Id="rId7" Type="http://schemas.openxmlformats.org/officeDocument/2006/relationships/image" Target="../media/image1.jpe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1.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5.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5.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535007"/>
            <a:ext cx="9001000" cy="2173913"/>
          </a:xfrm>
        </p:spPr>
        <p:txBody>
          <a:bodyPr>
            <a:normAutofit fontScale="90000"/>
          </a:bodyPr>
          <a:lstStyle/>
          <a:p>
            <a:pPr algn="l"/>
            <a:r>
              <a:rPr lang="en-GB" sz="4000" b="1" dirty="0">
                <a:solidFill>
                  <a:srgbClr val="006600"/>
                </a:solidFill>
                <a:latin typeface="Euphemia" panose="020B0503040102020104" pitchFamily="34" charset="0"/>
              </a:rPr>
              <a:t> South Manchester </a:t>
            </a:r>
            <a:br>
              <a:rPr lang="en-GB" sz="4000" b="1" dirty="0">
                <a:solidFill>
                  <a:srgbClr val="006600"/>
                </a:solidFill>
                <a:latin typeface="Euphemia" panose="020B0503040102020104" pitchFamily="34" charset="0"/>
              </a:rPr>
            </a:br>
            <a:r>
              <a:rPr lang="en-GB" sz="4000" b="1" dirty="0">
                <a:solidFill>
                  <a:srgbClr val="006600"/>
                </a:solidFill>
                <a:latin typeface="Euphemia" panose="020B0503040102020104" pitchFamily="34" charset="0"/>
              </a:rPr>
              <a:t>Macmillan Information &amp; Support Services</a:t>
            </a:r>
            <a:r>
              <a:rPr lang="en-GB" sz="4000" b="1" i="1" dirty="0">
                <a:solidFill>
                  <a:srgbClr val="006600"/>
                </a:solidFill>
                <a:latin typeface="Euphemia" panose="020B0503040102020104" pitchFamily="34" charset="0"/>
              </a:rPr>
              <a:t> </a:t>
            </a:r>
            <a:r>
              <a:rPr lang="en-GB" sz="3600" b="1" i="1" dirty="0">
                <a:solidFill>
                  <a:srgbClr val="006600"/>
                </a:solidFill>
                <a:latin typeface="Euphemia" panose="020B0503040102020104" pitchFamily="34" charset="0"/>
              </a:rPr>
              <a:t/>
            </a:r>
            <a:br>
              <a:rPr lang="en-GB" sz="3600" b="1" i="1" dirty="0">
                <a:solidFill>
                  <a:srgbClr val="006600"/>
                </a:solidFill>
                <a:latin typeface="Euphemia" panose="020B0503040102020104" pitchFamily="34" charset="0"/>
              </a:rPr>
            </a:br>
            <a:endParaRPr lang="en-GB" sz="3600" b="1" i="1" dirty="0">
              <a:solidFill>
                <a:srgbClr val="006600"/>
              </a:solidFill>
              <a:latin typeface="Euphemia" panose="020B0503040102020104" pitchFamily="34" charset="0"/>
            </a:endParaRPr>
          </a:p>
        </p:txBody>
      </p:sp>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2204864"/>
            <a:ext cx="4593704" cy="306246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074002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5" y="1789645"/>
            <a:ext cx="4449753" cy="31466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300" y="1898818"/>
            <a:ext cx="4555700" cy="3221595"/>
          </a:xfrm>
          <a:prstGeom prst="rect">
            <a:avLst/>
          </a:prstGeom>
        </p:spPr>
      </p:pic>
      <p:pic>
        <p:nvPicPr>
          <p:cNvPr id="5" name="Picture 4">
            <a:extLst>
              <a:ext uri="{FF2B5EF4-FFF2-40B4-BE49-F238E27FC236}">
                <a16:creationId xmlns:a16="http://schemas.microsoft.com/office/drawing/2014/main" id="{7AE6D91D-37CE-4250-81F5-9518404E5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65092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p:cNvSpPr>
          <p:nvPr>
            <p:ph idx="4294967295"/>
          </p:nvPr>
        </p:nvSpPr>
        <p:spPr>
          <a:xfrm>
            <a:off x="-540000" y="1500210"/>
            <a:ext cx="4499640" cy="758160"/>
          </a:xfrm>
          <a:prstGeom prst="rect">
            <a:avLst/>
          </a:prstGeom>
          <a:noFill/>
          <a:ln w="0">
            <a:noFill/>
          </a:ln>
        </p:spPr>
        <p:txBody>
          <a:bodyPr vert="horz" lIns="90000" tIns="45000" rIns="90000" bIns="45000" rtlCol="0" anchor="t">
            <a:noAutofit/>
          </a:bodyPr>
          <a:lstStyle/>
          <a:p>
            <a:pPr marL="457200" indent="0">
              <a:lnSpc>
                <a:spcPct val="115000"/>
              </a:lnSpc>
              <a:buClr>
                <a:srgbClr val="000000"/>
              </a:buClr>
              <a:buSzPct val="45000"/>
              <a:buNone/>
            </a:pPr>
            <a:r>
              <a:rPr lang="en-GB" sz="2400" spc="-1">
                <a:latin typeface="Arial"/>
                <a:ea typeface="Times New Roman"/>
              </a:rPr>
              <a:t>   tamesidemacmillan.org</a:t>
            </a:r>
            <a:endParaRPr lang="en-GB" sz="2400" spc="-1">
              <a:latin typeface="Arial"/>
            </a:endParaRPr>
          </a:p>
        </p:txBody>
      </p:sp>
      <p:sp>
        <p:nvSpPr>
          <p:cNvPr id="425" name="PlaceHolder 2"/>
          <p:cNvSpPr>
            <a:spLocks noGrp="1"/>
          </p:cNvSpPr>
          <p:nvPr>
            <p:ph type="title" idx="4294967295"/>
          </p:nvPr>
        </p:nvSpPr>
        <p:spPr>
          <a:xfrm>
            <a:off x="180000" y="2258730"/>
            <a:ext cx="3059640" cy="2232369"/>
          </a:xfrm>
          <a:prstGeom prst="rect">
            <a:avLst/>
          </a:prstGeom>
          <a:noFill/>
          <a:ln w="0">
            <a:noFill/>
          </a:ln>
        </p:spPr>
        <p:txBody>
          <a:bodyPr vert="horz" lIns="90000" tIns="45000" rIns="90000" bIns="45000" rtlCol="0" anchor="t">
            <a:noAutofit/>
          </a:bodyPr>
          <a:lstStyle/>
          <a:p>
            <a:pPr>
              <a:lnSpc>
                <a:spcPct val="100000"/>
              </a:lnSpc>
            </a:pPr>
            <a:r>
              <a:rPr lang="en-US" sz="1350" spc="-1" dirty="0">
                <a:solidFill>
                  <a:srgbClr val="000000"/>
                </a:solidFill>
                <a:latin typeface="Cera Pro Macmillan Light"/>
                <a:ea typeface="Noto Sans CJK SC"/>
              </a:rPr>
              <a:t>The service has created a website which has had over </a:t>
            </a:r>
            <a:r>
              <a:rPr lang="en-US" sz="1350" spc="-1" dirty="0" smtClean="0">
                <a:solidFill>
                  <a:srgbClr val="000000"/>
                </a:solidFill>
                <a:latin typeface="Cera Pro Macmillan Light"/>
                <a:ea typeface="Noto Sans CJK SC"/>
              </a:rPr>
              <a:t>150</a:t>
            </a:r>
            <a:r>
              <a:rPr lang="en-US" sz="1350" spc="-1" dirty="0" smtClean="0">
                <a:solidFill>
                  <a:srgbClr val="000000"/>
                </a:solidFill>
                <a:latin typeface="Cera Pro Macmillan Light"/>
                <a:ea typeface="Noto Sans CJK SC"/>
              </a:rPr>
              <a:t>00 </a:t>
            </a:r>
            <a:r>
              <a:rPr lang="en-US" sz="1350" spc="-1" dirty="0">
                <a:solidFill>
                  <a:srgbClr val="000000"/>
                </a:solidFill>
                <a:latin typeface="Cera Pro Macmillan Light"/>
                <a:ea typeface="Noto Sans CJK SC"/>
              </a:rPr>
              <a:t>site visits, </a:t>
            </a:r>
            <a:r>
              <a:rPr lang="en-US" sz="1350" spc="-1" dirty="0" smtClean="0">
                <a:solidFill>
                  <a:srgbClr val="000000"/>
                </a:solidFill>
                <a:latin typeface="Cera Pro Macmillan Light"/>
                <a:ea typeface="Noto Sans CJK SC"/>
              </a:rPr>
              <a:t>8000</a:t>
            </a:r>
            <a:r>
              <a:rPr lang="en-US" sz="1350" spc="-1" dirty="0" smtClean="0">
                <a:solidFill>
                  <a:srgbClr val="000000"/>
                </a:solidFill>
                <a:latin typeface="Cera Pro Macmillan Light"/>
                <a:ea typeface="Noto Sans CJK SC"/>
              </a:rPr>
              <a:t> </a:t>
            </a:r>
            <a:r>
              <a:rPr lang="en-US" sz="1350" spc="-1" dirty="0">
                <a:solidFill>
                  <a:srgbClr val="000000"/>
                </a:solidFill>
                <a:latin typeface="Cera Pro Macmillan Light"/>
                <a:ea typeface="Noto Sans CJK SC"/>
              </a:rPr>
              <a:t>unique visitors and over </a:t>
            </a:r>
            <a:r>
              <a:rPr lang="en-US" sz="1350" spc="-1" dirty="0" smtClean="0">
                <a:solidFill>
                  <a:srgbClr val="000000"/>
                </a:solidFill>
                <a:latin typeface="Cera Pro Macmillan Light"/>
                <a:ea typeface="Noto Sans CJK SC"/>
              </a:rPr>
              <a:t>40,000 </a:t>
            </a:r>
            <a:r>
              <a:rPr lang="en-US" sz="1350" spc="-1" dirty="0">
                <a:solidFill>
                  <a:srgbClr val="000000"/>
                </a:solidFill>
                <a:latin typeface="Cera Pro Macmillan Light"/>
                <a:ea typeface="Noto Sans CJK SC"/>
              </a:rPr>
              <a:t>page views. </a:t>
            </a:r>
            <a:r>
              <a:rPr sz="1350" dirty="0"/>
              <a:t/>
            </a:r>
            <a:br>
              <a:rPr sz="1350" dirty="0"/>
            </a:br>
            <a:r>
              <a:rPr sz="1350" dirty="0"/>
              <a:t/>
            </a:r>
            <a:br>
              <a:rPr sz="1350" dirty="0"/>
            </a:br>
            <a:r>
              <a:rPr lang="en-US" sz="1350" spc="-1" dirty="0">
                <a:solidFill>
                  <a:srgbClr val="000000"/>
                </a:solidFill>
                <a:latin typeface="Cera Pro Macmillan Light"/>
                <a:ea typeface="Noto Sans CJK SC"/>
              </a:rPr>
              <a:t>The service has improved clarity and ease of access for people looking for support and people interested in service user involvement or volunteering locally.</a:t>
            </a:r>
            <a:r>
              <a:rPr sz="1350" dirty="0"/>
              <a:t/>
            </a:r>
            <a:br>
              <a:rPr sz="1350" dirty="0"/>
            </a:br>
            <a:r>
              <a:rPr sz="1350" dirty="0"/>
              <a:t/>
            </a:r>
            <a:br>
              <a:rPr sz="1350" dirty="0"/>
            </a:br>
            <a:endParaRPr lang="en-GB" sz="1350" spc="-1" dirty="0">
              <a:latin typeface="Arial"/>
            </a:endParaRPr>
          </a:p>
        </p:txBody>
      </p:sp>
      <p:pic>
        <p:nvPicPr>
          <p:cNvPr id="426" name="Picture 425"/>
          <p:cNvPicPr/>
          <p:nvPr/>
        </p:nvPicPr>
        <p:blipFill>
          <a:blip r:embed="rId2"/>
          <a:stretch/>
        </p:blipFill>
        <p:spPr>
          <a:xfrm>
            <a:off x="4644000" y="1659690"/>
            <a:ext cx="4499640" cy="3337200"/>
          </a:xfrm>
          <a:prstGeom prst="rect">
            <a:avLst/>
          </a:prstGeom>
          <a:ln w="0">
            <a:noFill/>
          </a:ln>
        </p:spPr>
      </p:pic>
      <p:sp>
        <p:nvSpPr>
          <p:cNvPr id="4" name="PlaceHolder 3"/>
          <p:cNvSpPr>
            <a:spLocks noGrp="1"/>
          </p:cNvSpPr>
          <p:nvPr>
            <p:ph type="sldNum" idx="4294967295"/>
          </p:nvPr>
        </p:nvSpPr>
        <p:spPr/>
        <p:txBody>
          <a:bodyPr/>
          <a:lstStyle/>
          <a:p>
            <a:fld id="{07B19A89-1671-4890-B593-9629DF746A06}" type="slidenum">
              <a:rPr/>
              <a:t>11</a:t>
            </a:fld>
            <a:endParaRPr/>
          </a:p>
        </p:txBody>
      </p:sp>
      <p:sp>
        <p:nvSpPr>
          <p:cNvPr id="6" name="Title 17">
            <a:extLst>
              <a:ext uri="{FF2B5EF4-FFF2-40B4-BE49-F238E27FC236}">
                <a16:creationId xmlns:a16="http://schemas.microsoft.com/office/drawing/2014/main" id="{D50DDAC4-36CC-513F-3AE6-D7229BCF9EE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Digital services</a:t>
            </a:r>
            <a:endParaRPr lang="en-GB" dirty="0"/>
          </a:p>
        </p:txBody>
      </p:sp>
      <p:pic>
        <p:nvPicPr>
          <p:cNvPr id="7" name="Picture 6">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775351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p:cNvSpPr>
          <p:nvPr>
            <p:ph idx="4294967295"/>
          </p:nvPr>
        </p:nvSpPr>
        <p:spPr>
          <a:xfrm>
            <a:off x="-532316" y="968140"/>
            <a:ext cx="5104316" cy="758160"/>
          </a:xfrm>
          <a:prstGeom prst="rect">
            <a:avLst/>
          </a:prstGeom>
          <a:noFill/>
          <a:ln w="0">
            <a:noFill/>
          </a:ln>
        </p:spPr>
        <p:txBody>
          <a:bodyPr vert="horz" lIns="90000" tIns="45000" rIns="90000" bIns="45000" rtlCol="0" anchor="t">
            <a:noAutofit/>
          </a:bodyPr>
          <a:lstStyle/>
          <a:p>
            <a:pPr marL="457200" indent="0" algn="ctr">
              <a:buClr>
                <a:srgbClr val="000000"/>
              </a:buClr>
              <a:buSzPct val="45000"/>
              <a:buNone/>
            </a:pPr>
            <a:r>
              <a:rPr lang="en-GB" sz="2400" spc="-1" dirty="0">
                <a:ea typeface="Times New Roman"/>
              </a:rPr>
              <a:t>Twitter </a:t>
            </a:r>
          </a:p>
          <a:p>
            <a:pPr marL="457200" indent="0">
              <a:buClr>
                <a:srgbClr val="000000"/>
              </a:buClr>
              <a:buSzPct val="45000"/>
              <a:buNone/>
            </a:pPr>
            <a:r>
              <a:rPr lang="en-GB" sz="1400" spc="-1" dirty="0">
                <a:solidFill>
                  <a:srgbClr val="0070C0"/>
                </a:solidFill>
                <a:ea typeface="Times New Roman"/>
              </a:rPr>
              <a:t>                                     @TamesideMISS </a:t>
            </a:r>
          </a:p>
          <a:p>
            <a:pPr marL="457200" indent="0">
              <a:lnSpc>
                <a:spcPct val="115000"/>
              </a:lnSpc>
              <a:buClr>
                <a:srgbClr val="000000"/>
              </a:buClr>
              <a:buSzPct val="45000"/>
              <a:buNone/>
            </a:pPr>
            <a:endParaRPr lang="en-GB" sz="1400" spc="-1" dirty="0">
              <a:ea typeface="Times New Roman"/>
            </a:endParaRPr>
          </a:p>
        </p:txBody>
      </p:sp>
      <p:sp>
        <p:nvSpPr>
          <p:cNvPr id="425" name="PlaceHolder 2"/>
          <p:cNvSpPr>
            <a:spLocks noGrp="1"/>
          </p:cNvSpPr>
          <p:nvPr>
            <p:ph type="title" idx="4294967295"/>
          </p:nvPr>
        </p:nvSpPr>
        <p:spPr>
          <a:xfrm>
            <a:off x="297300" y="1726300"/>
            <a:ext cx="3979850" cy="3118820"/>
          </a:xfrm>
          <a:prstGeom prst="rect">
            <a:avLst/>
          </a:prstGeom>
          <a:noFill/>
          <a:ln w="0">
            <a:noFill/>
          </a:ln>
        </p:spPr>
        <p:txBody>
          <a:bodyPr vert="horz" lIns="90000" tIns="45000" rIns="90000" bIns="45000" rtlCol="0" anchor="t">
            <a:noAutofit/>
          </a:bodyPr>
          <a:lstStyle/>
          <a:p>
            <a:pPr>
              <a:lnSpc>
                <a:spcPct val="100000"/>
              </a:lnSpc>
            </a:pPr>
            <a:r>
              <a:rPr lang="en-US" sz="1200" spc="-1" dirty="0">
                <a:solidFill>
                  <a:srgbClr val="000000"/>
                </a:solidFill>
                <a:ea typeface="Noto Sans CJK SC"/>
              </a:rPr>
              <a:t>The service created a twitter account with the aim of helping to promote access to the service through lock down.  Highlighting local and national support </a:t>
            </a:r>
            <a:r>
              <a:rPr sz="1200" dirty="0"/>
              <a:t/>
            </a:r>
            <a:br>
              <a:rPr sz="1200" dirty="0"/>
            </a:br>
            <a:r>
              <a:rPr sz="1200" dirty="0"/>
              <a:t/>
            </a:r>
            <a:br>
              <a:rPr sz="1200" dirty="0"/>
            </a:br>
            <a:r>
              <a:rPr lang="en-US" sz="1200" spc="-1" dirty="0">
                <a:solidFill>
                  <a:srgbClr val="000000"/>
                </a:solidFill>
              </a:rPr>
              <a:t>Whilst continuing to promote local and national support we now also work to magnify the reach of our service and other services support as hospital and community cancer care coordinators and stakeholders form the local Cancer joint working group.</a:t>
            </a:r>
            <a:br>
              <a:rPr lang="en-US" sz="1200" spc="-1" dirty="0">
                <a:solidFill>
                  <a:srgbClr val="000000"/>
                </a:solidFill>
              </a:rPr>
            </a:br>
            <a:r>
              <a:rPr lang="en-US" sz="1200" spc="-1" dirty="0">
                <a:solidFill>
                  <a:srgbClr val="000000"/>
                </a:solidFill>
              </a:rPr>
              <a:t/>
            </a:r>
            <a:br>
              <a:rPr lang="en-US" sz="1200" spc="-1" dirty="0">
                <a:solidFill>
                  <a:srgbClr val="000000"/>
                </a:solidFill>
              </a:rPr>
            </a:br>
            <a:r>
              <a:rPr lang="en-US" sz="1200" spc="-1" dirty="0" err="1">
                <a:solidFill>
                  <a:srgbClr val="000000"/>
                </a:solidFill>
              </a:rPr>
              <a:t>Linkedin</a:t>
            </a:r>
            <a:r>
              <a:rPr lang="en-US" sz="1200" spc="-1" dirty="0">
                <a:solidFill>
                  <a:srgbClr val="000000"/>
                </a:solidFill>
              </a:rPr>
              <a:t/>
            </a:r>
            <a:br>
              <a:rPr lang="en-US" sz="1200" spc="-1" dirty="0">
                <a:solidFill>
                  <a:srgbClr val="000000"/>
                </a:solidFill>
              </a:rPr>
            </a:br>
            <a:r>
              <a:rPr lang="en-US" sz="1200" spc="-1" dirty="0">
                <a:solidFill>
                  <a:srgbClr val="000000"/>
                </a:solidFill>
              </a:rPr>
              <a:t>Whilst Twitter is used to reach people affected by cancer to help promote opportunities for support, Macmillan Information team members use their </a:t>
            </a:r>
            <a:r>
              <a:rPr lang="en-US" sz="1200" spc="-1" dirty="0" err="1">
                <a:solidFill>
                  <a:srgbClr val="000000"/>
                </a:solidFill>
              </a:rPr>
              <a:t>Linkedin</a:t>
            </a:r>
            <a:r>
              <a:rPr lang="en-US" sz="1200" spc="-1" dirty="0">
                <a:solidFill>
                  <a:srgbClr val="000000"/>
                </a:solidFill>
              </a:rPr>
              <a:t> accounts to  promote local success stories, innovation and collaboration across professionals and key stakeholders </a:t>
            </a:r>
            <a:r>
              <a:rPr sz="1350" dirty="0"/>
              <a:t/>
            </a:r>
            <a:br>
              <a:rPr sz="1350" dirty="0"/>
            </a:br>
            <a:r>
              <a:rPr sz="1350" dirty="0"/>
              <a:t/>
            </a:r>
            <a:br>
              <a:rPr sz="1350" dirty="0"/>
            </a:br>
            <a:endParaRPr lang="en-GB" sz="1350" spc="-1" dirty="0">
              <a:latin typeface="Arial"/>
            </a:endParaRPr>
          </a:p>
        </p:txBody>
      </p:sp>
      <p:sp>
        <p:nvSpPr>
          <p:cNvPr id="4" name="PlaceHolder 3"/>
          <p:cNvSpPr>
            <a:spLocks noGrp="1"/>
          </p:cNvSpPr>
          <p:nvPr>
            <p:ph type="sldNum" idx="4294967295"/>
          </p:nvPr>
        </p:nvSpPr>
        <p:spPr/>
        <p:txBody>
          <a:bodyPr/>
          <a:lstStyle/>
          <a:p>
            <a:fld id="{07B19A89-1671-4890-B593-9629DF746A06}" type="slidenum">
              <a:rPr/>
              <a:t>12</a:t>
            </a:fld>
            <a:endParaRPr/>
          </a:p>
        </p:txBody>
      </p:sp>
      <p:pic>
        <p:nvPicPr>
          <p:cNvPr id="3" name="Picture 2">
            <a:extLst>
              <a:ext uri="{FF2B5EF4-FFF2-40B4-BE49-F238E27FC236}">
                <a16:creationId xmlns:a16="http://schemas.microsoft.com/office/drawing/2014/main" id="{FB04447D-A58C-FDE6-A43B-F92B70170A3D}"/>
              </a:ext>
            </a:extLst>
          </p:cNvPr>
          <p:cNvPicPr>
            <a:picLocks noChangeAspect="1"/>
          </p:cNvPicPr>
          <p:nvPr/>
        </p:nvPicPr>
        <p:blipFill rotWithShape="1">
          <a:blip r:embed="rId2"/>
          <a:srcRect l="6728" t="1" r="38414" b="-1442"/>
          <a:stretch/>
        </p:blipFill>
        <p:spPr>
          <a:xfrm>
            <a:off x="4751522" y="1141560"/>
            <a:ext cx="4262519" cy="4433688"/>
          </a:xfrm>
          <a:prstGeom prst="rect">
            <a:avLst/>
          </a:prstGeom>
        </p:spPr>
      </p:pic>
      <p:sp>
        <p:nvSpPr>
          <p:cNvPr id="2" name="Rectangle 1"/>
          <p:cNvSpPr/>
          <p:nvPr/>
        </p:nvSpPr>
        <p:spPr>
          <a:xfrm>
            <a:off x="1421377" y="4706381"/>
            <a:ext cx="4572000" cy="461665"/>
          </a:xfrm>
          <a:prstGeom prst="rect">
            <a:avLst/>
          </a:prstGeom>
        </p:spPr>
        <p:txBody>
          <a:bodyPr>
            <a:spAutoFit/>
          </a:bodyPr>
          <a:lstStyle/>
          <a:p>
            <a:r>
              <a:rPr lang="en-GB" sz="1200" dirty="0">
                <a:hlinkClick r:id="rId3"/>
              </a:rPr>
              <a:t>www.linkedin.com/in/david-banks-b51559112</a:t>
            </a:r>
            <a:endParaRPr lang="en-GB" sz="1200" dirty="0"/>
          </a:p>
          <a:p>
            <a:r>
              <a:rPr lang="en-GB" sz="1200" dirty="0">
                <a:hlinkClick r:id="rId4"/>
              </a:rPr>
              <a:t>linkedin.com/in/tania-armstrong-16b32b23b</a:t>
            </a:r>
            <a:endParaRPr lang="en-GB" sz="1200" dirty="0"/>
          </a:p>
        </p:txBody>
      </p:sp>
      <p:pic>
        <p:nvPicPr>
          <p:cNvPr id="7" name="Picture 6">
            <a:extLst>
              <a:ext uri="{FF2B5EF4-FFF2-40B4-BE49-F238E27FC236}">
                <a16:creationId xmlns:a16="http://schemas.microsoft.com/office/drawing/2014/main" id="{7AE6D91D-37CE-4250-81F5-9518404E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607168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DDC92-9AF6-EE21-CA52-6C1D8B996314}"/>
              </a:ext>
            </a:extLst>
          </p:cNvPr>
          <p:cNvSpPr txBox="1"/>
          <p:nvPr/>
        </p:nvSpPr>
        <p:spPr>
          <a:xfrm>
            <a:off x="457200" y="1062450"/>
            <a:ext cx="8229240" cy="858600"/>
          </a:xfrm>
          <a:prstGeom prst="rect">
            <a:avLst/>
          </a:prstGeom>
          <a:noFill/>
          <a:ln w="0">
            <a:noFill/>
          </a:ln>
        </p:spPr>
        <p:txBody>
          <a:bodyPr rot="0" spcFirstLastPara="0" vertOverflow="overflow" horzOverflow="overflow" vert="horz" lIns="0" tIns="0" rIns="0" bIns="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GB" sz="4400" spc="-1">
                <a:latin typeface="Arial"/>
                <a:ea typeface="+mj-ea"/>
                <a:cs typeface="+mj-cs"/>
              </a:rPr>
              <a:t>Online Platform</a:t>
            </a:r>
          </a:p>
        </p:txBody>
      </p:sp>
      <p:sp>
        <p:nvSpPr>
          <p:cNvPr id="13" name="Content Placeholder 2">
            <a:extLst>
              <a:ext uri="{FF2B5EF4-FFF2-40B4-BE49-F238E27FC236}">
                <a16:creationId xmlns:a16="http://schemas.microsoft.com/office/drawing/2014/main" id="{D8896B21-CAC1-AF28-DFCF-D3ACCEF73893}"/>
              </a:ext>
            </a:extLst>
          </p:cNvPr>
          <p:cNvSpPr>
            <a:spLocks noGrp="1"/>
          </p:cNvSpPr>
          <p:nvPr>
            <p:ph/>
          </p:nvPr>
        </p:nvSpPr>
        <p:spPr>
          <a:xfrm>
            <a:off x="457200" y="2060730"/>
            <a:ext cx="4015800" cy="1422720"/>
          </a:xfrm>
        </p:spPr>
        <p:txBody>
          <a:bodyPr vert="horz" lIns="91440" tIns="45720" rIns="91440" bIns="45720" rtlCol="0" anchor="t">
            <a:noAutofit/>
          </a:bodyPr>
          <a:lstStyle/>
          <a:p>
            <a:r>
              <a:rPr lang="en-US" dirty="0"/>
              <a:t>One login - </a:t>
            </a:r>
          </a:p>
          <a:p>
            <a:r>
              <a:rPr lang="en-US" dirty="0"/>
              <a:t>immediate secure access</a:t>
            </a:r>
          </a:p>
        </p:txBody>
      </p:sp>
      <p:sp>
        <p:nvSpPr>
          <p:cNvPr id="6" name="TextBox 5">
            <a:extLst>
              <a:ext uri="{FF2B5EF4-FFF2-40B4-BE49-F238E27FC236}">
                <a16:creationId xmlns:a16="http://schemas.microsoft.com/office/drawing/2014/main" id="{2ADEF5FA-2A98-2D96-17E9-AB2E58887188}"/>
              </a:ext>
            </a:extLst>
          </p:cNvPr>
          <p:cNvSpPr txBox="1"/>
          <p:nvPr/>
        </p:nvSpPr>
        <p:spPr>
          <a:xfrm>
            <a:off x="4674240" y="2060730"/>
            <a:ext cx="4015800" cy="1422720"/>
          </a:xfrm>
          <a:prstGeom prst="rect">
            <a:avLst/>
          </a:prstGeom>
          <a:noFill/>
          <a:ln w="0">
            <a:noFill/>
          </a:ln>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228594" indent="-228594">
              <a:lnSpc>
                <a:spcPct val="90000"/>
              </a:lnSpc>
              <a:spcBef>
                <a:spcPts val="1000"/>
              </a:spcBef>
              <a:buFont typeface="Arial" panose="020B0604020202020204" pitchFamily="34" charset="0"/>
              <a:buChar char="•"/>
            </a:pPr>
            <a:endParaRPr lang="en-GB" spc="-1">
              <a:latin typeface="Arial"/>
            </a:endParaRPr>
          </a:p>
          <a:p>
            <a:pPr marL="228594" indent="-228594">
              <a:lnSpc>
                <a:spcPct val="90000"/>
              </a:lnSpc>
              <a:spcBef>
                <a:spcPts val="1000"/>
              </a:spcBef>
              <a:buFont typeface="Arial" panose="020B0604020202020204" pitchFamily="34" charset="0"/>
              <a:buChar char="•"/>
            </a:pPr>
            <a:r>
              <a:rPr lang="en-GB" spc="-1">
                <a:latin typeface="Arial"/>
              </a:rPr>
              <a:t>Designed to be as easy to access entry point to meaningful collaboration, feedback and the sharing of information and ideas</a:t>
            </a:r>
          </a:p>
        </p:txBody>
      </p:sp>
      <p:pic>
        <p:nvPicPr>
          <p:cNvPr id="8" name="Picture 8" descr="Graphical user interface, application&#10;&#10;Description automatically generated">
            <a:extLst>
              <a:ext uri="{FF2B5EF4-FFF2-40B4-BE49-F238E27FC236}">
                <a16:creationId xmlns:a16="http://schemas.microsoft.com/office/drawing/2014/main" id="{23B772C8-7932-153D-D905-B89592D42089}"/>
              </a:ext>
            </a:extLst>
          </p:cNvPr>
          <p:cNvPicPr>
            <a:picLocks noChangeAspect="1"/>
          </p:cNvPicPr>
          <p:nvPr/>
        </p:nvPicPr>
        <p:blipFill rotWithShape="1">
          <a:blip r:embed="rId2"/>
          <a:srcRect t="29384" b="35332"/>
          <a:stretch/>
        </p:blipFill>
        <p:spPr>
          <a:xfrm>
            <a:off x="457200" y="3619170"/>
            <a:ext cx="8229240" cy="1422720"/>
          </a:xfrm>
          <a:prstGeom prst="rect">
            <a:avLst/>
          </a:prstGeom>
          <a:noFill/>
          <a:ln w="0">
            <a:noFill/>
          </a:ln>
        </p:spPr>
      </p:pic>
      <p:pic>
        <p:nvPicPr>
          <p:cNvPr id="7" name="Picture 6">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04626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DDC92-9AF6-EE21-CA52-6C1D8B996314}"/>
              </a:ext>
            </a:extLst>
          </p:cNvPr>
          <p:cNvSpPr txBox="1"/>
          <p:nvPr/>
        </p:nvSpPr>
        <p:spPr>
          <a:xfrm>
            <a:off x="3347864" y="908720"/>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Completed</a:t>
            </a:r>
          </a:p>
        </p:txBody>
      </p:sp>
      <p:sp>
        <p:nvSpPr>
          <p:cNvPr id="2" name="TextBox 1">
            <a:extLst>
              <a:ext uri="{FF2B5EF4-FFF2-40B4-BE49-F238E27FC236}">
                <a16:creationId xmlns:a16="http://schemas.microsoft.com/office/drawing/2014/main" id="{56574E53-166B-B58B-EA6D-1A986C4C1402}"/>
              </a:ext>
            </a:extLst>
          </p:cNvPr>
          <p:cNvSpPr txBox="1"/>
          <p:nvPr/>
        </p:nvSpPr>
        <p:spPr>
          <a:xfrm>
            <a:off x="3059832" y="1772816"/>
            <a:ext cx="590899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200" dirty="0">
                <a:latin typeface="ariel"/>
              </a:rPr>
              <a:t>Terms of reference completed</a:t>
            </a:r>
          </a:p>
          <a:p>
            <a:pPr>
              <a:buChar char="•"/>
            </a:pPr>
            <a:r>
              <a:rPr lang="en-US" sz="1200" dirty="0">
                <a:latin typeface="ariel"/>
              </a:rPr>
              <a:t>Strategy/vision document completed</a:t>
            </a:r>
          </a:p>
          <a:p>
            <a:pPr>
              <a:buChar char="•"/>
            </a:pPr>
            <a:r>
              <a:rPr lang="en-US" sz="1200" dirty="0">
                <a:latin typeface="ariel"/>
              </a:rPr>
              <a:t>Promotional Material – Available Paper, Pdf and online</a:t>
            </a:r>
          </a:p>
          <a:p>
            <a:pPr>
              <a:buChar char="•"/>
            </a:pPr>
            <a:r>
              <a:rPr lang="en-US" sz="1200" dirty="0">
                <a:latin typeface="ariel"/>
              </a:rPr>
              <a:t>Person with lived experience attending cancer plan steering group</a:t>
            </a:r>
          </a:p>
          <a:p>
            <a:endParaRPr lang="en-US" sz="1200" dirty="0">
              <a:latin typeface="ariel"/>
            </a:endParaRPr>
          </a:p>
          <a:p>
            <a:pPr>
              <a:buChar char="•"/>
            </a:pPr>
            <a:r>
              <a:rPr lang="en-US" sz="1200" dirty="0">
                <a:latin typeface="ariel"/>
              </a:rPr>
              <a:t>Engage with Macmillan Regional Team</a:t>
            </a:r>
          </a:p>
          <a:p>
            <a:pPr>
              <a:buChar char="•"/>
            </a:pPr>
            <a:r>
              <a:rPr lang="en-US" sz="1200" dirty="0">
                <a:latin typeface="ariel"/>
              </a:rPr>
              <a:t>Jodie Taylor Macmillan regional Service user Involvement Lead</a:t>
            </a:r>
          </a:p>
          <a:p>
            <a:pPr>
              <a:buChar char="•"/>
            </a:pPr>
            <a:r>
              <a:rPr lang="en-US" sz="1200" dirty="0">
                <a:solidFill>
                  <a:srgbClr val="000000"/>
                </a:solidFill>
                <a:latin typeface="ariel"/>
                <a:ea typeface="Calibri, sans-serif"/>
                <a:cs typeface="Calibri, sans-serif"/>
              </a:rPr>
              <a:t>Greater Manchester Mayoral project</a:t>
            </a:r>
          </a:p>
          <a:p>
            <a:pPr>
              <a:buChar char="•"/>
            </a:pPr>
            <a:r>
              <a:rPr lang="en-US" sz="1200" dirty="0">
                <a:solidFill>
                  <a:srgbClr val="242424"/>
                </a:solidFill>
                <a:latin typeface="ariel"/>
                <a:ea typeface="Calibri, sans-serif"/>
                <a:cs typeface="Calibri, sans-serif"/>
              </a:rPr>
              <a:t>Elizabeth </a:t>
            </a:r>
            <a:r>
              <a:rPr lang="en-US" sz="1200" dirty="0" err="1">
                <a:solidFill>
                  <a:srgbClr val="242424"/>
                </a:solidFill>
                <a:latin typeface="ariel"/>
                <a:ea typeface="Calibri, sans-serif"/>
                <a:cs typeface="Calibri, sans-serif"/>
              </a:rPr>
              <a:t>Rouski</a:t>
            </a:r>
            <a:r>
              <a:rPr lang="en-US" sz="1200" dirty="0">
                <a:solidFill>
                  <a:srgbClr val="242424"/>
                </a:solidFill>
                <a:latin typeface="ariel"/>
                <a:ea typeface="Calibri, sans-serif"/>
                <a:cs typeface="Calibri, sans-serif"/>
              </a:rPr>
              <a:t> Macmillan Central publications</a:t>
            </a:r>
          </a:p>
          <a:p>
            <a:endParaRPr lang="en-US" dirty="0"/>
          </a:p>
          <a:p>
            <a:pPr>
              <a:buChar char="•"/>
            </a:pPr>
            <a:r>
              <a:rPr lang="en-US" sz="1200" dirty="0"/>
              <a:t>Role Descriptions &amp; Menu or opportunities</a:t>
            </a:r>
          </a:p>
          <a:p>
            <a:pPr>
              <a:buChar char="•"/>
            </a:pPr>
            <a:r>
              <a:rPr lang="en-US" sz="1200" dirty="0"/>
              <a:t>Process in place to recording interest and levels of engagement</a:t>
            </a:r>
          </a:p>
          <a:p>
            <a:pPr>
              <a:buChar char="•"/>
            </a:pPr>
            <a:r>
              <a:rPr lang="en-US" sz="1200" dirty="0"/>
              <a:t>Initial Meeting completed</a:t>
            </a:r>
          </a:p>
          <a:p>
            <a:endParaRPr lang="en-US" sz="1200" dirty="0"/>
          </a:p>
          <a:p>
            <a:r>
              <a:rPr lang="en-US" sz="1200" dirty="0"/>
              <a:t>All the above to be looked at in stages with a view to oversight and co production at Lived experience group meeting</a:t>
            </a:r>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B444402C-D468-73B5-BDA2-D360201020A9}"/>
              </a:ext>
            </a:extLst>
          </p:cNvPr>
          <p:cNvPicPr>
            <a:picLocks noChangeAspect="1"/>
          </p:cNvPicPr>
          <p:nvPr/>
        </p:nvPicPr>
        <p:blipFill>
          <a:blip r:embed="rId2"/>
          <a:stretch>
            <a:fillRect/>
          </a:stretch>
        </p:blipFill>
        <p:spPr>
          <a:xfrm>
            <a:off x="251520" y="620688"/>
            <a:ext cx="2521097" cy="5799933"/>
          </a:xfrm>
          <a:prstGeom prst="rect">
            <a:avLst/>
          </a:prstGeom>
        </p:spPr>
      </p:pic>
      <p:pic>
        <p:nvPicPr>
          <p:cNvPr id="5" name="Picture 4">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87470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idx="4294967295"/>
          </p:nvPr>
        </p:nvSpPr>
        <p:spPr>
          <a:xfrm>
            <a:off x="-10161" y="764704"/>
            <a:ext cx="4410990" cy="758160"/>
          </a:xfrm>
          <a:prstGeom prst="rect">
            <a:avLst/>
          </a:prstGeom>
          <a:noFill/>
          <a:ln w="0">
            <a:noFill/>
          </a:ln>
        </p:spPr>
        <p:txBody>
          <a:bodyPr vert="horz" lIns="90000" tIns="45000" rIns="90000" bIns="45000" rtlCol="0" anchor="t">
            <a:noAutofit/>
          </a:bodyPr>
          <a:lstStyle/>
          <a:p>
            <a:pPr marL="457189" indent="0">
              <a:buClr>
                <a:srgbClr val="000000"/>
              </a:buClr>
              <a:buSzPct val="45000"/>
              <a:buNone/>
            </a:pPr>
            <a:r>
              <a:rPr lang="en-US" sz="2400" spc="-1" dirty="0">
                <a:solidFill>
                  <a:srgbClr val="000000"/>
                </a:solidFill>
                <a:latin typeface="Arial"/>
                <a:ea typeface="Times New Roman"/>
              </a:rPr>
              <a:t>Service user or volunteer opportunities promotion</a:t>
            </a:r>
            <a:endParaRPr lang="en-GB" sz="2400" spc="-1" dirty="0">
              <a:latin typeface="Arial"/>
            </a:endParaRPr>
          </a:p>
        </p:txBody>
      </p:sp>
      <p:sp>
        <p:nvSpPr>
          <p:cNvPr id="4" name="PlaceHolder 3"/>
          <p:cNvSpPr>
            <a:spLocks noGrp="1"/>
          </p:cNvSpPr>
          <p:nvPr>
            <p:ph type="sldNum" idx="4294967295"/>
          </p:nvPr>
        </p:nvSpPr>
        <p:spPr/>
        <p:txBody>
          <a:bodyPr/>
          <a:lstStyle/>
          <a:p>
            <a:fld id="{05F55143-AB8B-4EA3-95AC-57882811192B}" type="slidenum">
              <a:t>15</a:t>
            </a:fld>
            <a:endParaRPr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220" y="857250"/>
            <a:ext cx="3635962" cy="5143500"/>
          </a:xfrm>
          <a:prstGeom prst="rect">
            <a:avLst/>
          </a:prstGeom>
        </p:spPr>
      </p:pic>
      <p:sp>
        <p:nvSpPr>
          <p:cNvPr id="7" name="PlaceHolder 2"/>
          <p:cNvSpPr txBox="1">
            <a:spLocks/>
          </p:cNvSpPr>
          <p:nvPr/>
        </p:nvSpPr>
        <p:spPr>
          <a:xfrm>
            <a:off x="192592" y="2205127"/>
            <a:ext cx="4231683" cy="3366463"/>
          </a:xfrm>
          <a:prstGeom prst="rect">
            <a:avLst/>
          </a:prstGeom>
          <a:noFill/>
          <a:ln w="0">
            <a:no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GB" sz="1400" dirty="0">
                <a:latin typeface="Cera Pro Macmillan"/>
              </a:rPr>
              <a:t>Paper form created to register interest and invite contact. </a:t>
            </a:r>
            <a:br>
              <a:rPr lang="en-GB" sz="1400" dirty="0">
                <a:latin typeface="Cera Pro Macmillan"/>
              </a:rPr>
            </a:br>
            <a:r>
              <a:rPr lang="en-GB" sz="1400" dirty="0">
                <a:latin typeface="Cera Pro Macmillan"/>
              </a:rPr>
              <a:t> </a:t>
            </a:r>
            <a:br>
              <a:rPr lang="en-GB" sz="1400" dirty="0">
                <a:latin typeface="Cera Pro Macmillan"/>
              </a:rPr>
            </a:br>
            <a:r>
              <a:rPr lang="en-GB" sz="1400" dirty="0">
                <a:latin typeface="Cera Pro Macmillan"/>
              </a:rPr>
              <a:t>This is accompanied by online offer   </a:t>
            </a:r>
          </a:p>
          <a:p>
            <a:pPr fontAlgn="base"/>
            <a:r>
              <a:rPr lang="en-GB" sz="1400" dirty="0" smtClean="0">
                <a:latin typeface="Cera Pro Macmillan"/>
                <a:hlinkClick r:id="rId3"/>
              </a:rPr>
              <a:t>https</a:t>
            </a:r>
            <a:r>
              <a:rPr lang="en-GB" sz="1400" dirty="0">
                <a:latin typeface="Cera Pro Macmillan"/>
                <a:hlinkClick r:id="rId3"/>
              </a:rPr>
              <a:t>://</a:t>
            </a:r>
            <a:r>
              <a:rPr lang="en-GB" sz="1400" dirty="0" smtClean="0">
                <a:latin typeface="Cera Pro Macmillan"/>
                <a:hlinkClick r:id="rId3"/>
              </a:rPr>
              <a:t>www.tamesidemacmillan.org/volunteering</a:t>
            </a:r>
            <a:endParaRPr lang="en-GB" sz="1400" dirty="0" smtClean="0">
              <a:latin typeface="Cera Pro Macmillan"/>
            </a:endParaRPr>
          </a:p>
          <a:p>
            <a:pPr fontAlgn="base"/>
            <a:r>
              <a:rPr lang="en-GB" sz="1400" dirty="0">
                <a:latin typeface="Cera Pro Macmillan"/>
              </a:rPr>
              <a:t/>
            </a:r>
            <a:br>
              <a:rPr lang="en-GB" sz="1400" dirty="0">
                <a:latin typeface="Cera Pro Macmillan"/>
              </a:rPr>
            </a:br>
            <a:r>
              <a:rPr lang="en-GB" sz="1400" dirty="0">
                <a:latin typeface="Cera Pro Macmillan"/>
              </a:rPr>
              <a:t>  </a:t>
            </a:r>
            <a:br>
              <a:rPr lang="en-GB" sz="1400" dirty="0">
                <a:latin typeface="Cera Pro Macmillan"/>
              </a:rPr>
            </a:br>
            <a:endParaRPr lang="en-GB" sz="1400" spc="-1" dirty="0">
              <a:latin typeface="Cera Pro Macmillan"/>
            </a:endParaRPr>
          </a:p>
        </p:txBody>
      </p:sp>
      <p:sp>
        <p:nvSpPr>
          <p:cNvPr id="2" name="Rectangle 1"/>
          <p:cNvSpPr/>
          <p:nvPr/>
        </p:nvSpPr>
        <p:spPr>
          <a:xfrm>
            <a:off x="7620000" y="5445224"/>
            <a:ext cx="1117182" cy="555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6412" y="5506963"/>
            <a:ext cx="1410770" cy="432048"/>
          </a:xfrm>
          <a:prstGeom prst="rect">
            <a:avLst/>
          </a:prstGeom>
        </p:spPr>
      </p:pic>
      <p:pic>
        <p:nvPicPr>
          <p:cNvPr id="8" name="Picture 7">
            <a:extLst>
              <a:ext uri="{FF2B5EF4-FFF2-40B4-BE49-F238E27FC236}">
                <a16:creationId xmlns:a16="http://schemas.microsoft.com/office/drawing/2014/main" id="{7AE6D91D-37CE-4250-81F5-9518404E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852283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008089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a:t>Better shared use of volunteers</a:t>
            </a:r>
          </a:p>
        </p:txBody>
      </p:sp>
      <p:sp>
        <p:nvSpPr>
          <p:cNvPr id="5" name="Oval 4"/>
          <p:cNvSpPr/>
          <p:nvPr/>
        </p:nvSpPr>
        <p:spPr>
          <a:xfrm>
            <a:off x="6084168" y="5745863"/>
            <a:ext cx="1106709" cy="667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Be Well</a:t>
            </a:r>
          </a:p>
        </p:txBody>
      </p:sp>
      <p:sp>
        <p:nvSpPr>
          <p:cNvPr id="7" name="Oval 6"/>
          <p:cNvSpPr/>
          <p:nvPr/>
        </p:nvSpPr>
        <p:spPr>
          <a:xfrm>
            <a:off x="2051720" y="5805264"/>
            <a:ext cx="1330610" cy="667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Other community</a:t>
            </a:r>
          </a:p>
        </p:txBody>
      </p:sp>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25032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DDC92-9AF6-EE21-CA52-6C1D8B996314}"/>
              </a:ext>
            </a:extLst>
          </p:cNvPr>
          <p:cNvSpPr txBox="1"/>
          <p:nvPr/>
        </p:nvSpPr>
        <p:spPr>
          <a:xfrm>
            <a:off x="313923" y="1227517"/>
            <a:ext cx="2651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Measuring Outcomes</a:t>
            </a: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242A1175-8325-A9DB-138D-CDCAF8AE68CB}"/>
              </a:ext>
            </a:extLst>
          </p:cNvPr>
          <p:cNvPicPr>
            <a:picLocks noChangeAspect="1"/>
          </p:cNvPicPr>
          <p:nvPr/>
        </p:nvPicPr>
        <p:blipFill>
          <a:blip r:embed="rId2"/>
          <a:stretch>
            <a:fillRect/>
          </a:stretch>
        </p:blipFill>
        <p:spPr>
          <a:xfrm>
            <a:off x="166407" y="1799216"/>
            <a:ext cx="2743200" cy="2503170"/>
          </a:xfrm>
          <a:prstGeom prst="rect">
            <a:avLst/>
          </a:prstGeom>
        </p:spPr>
      </p:pic>
      <p:pic>
        <p:nvPicPr>
          <p:cNvPr id="8" name="Picture 8" descr="Graphical user interface, application, chat or text message&#10;&#10;Description automatically generated">
            <a:extLst>
              <a:ext uri="{FF2B5EF4-FFF2-40B4-BE49-F238E27FC236}">
                <a16:creationId xmlns:a16="http://schemas.microsoft.com/office/drawing/2014/main" id="{FC9B472F-3FAE-1980-8FA0-92CA0CE220E2}"/>
              </a:ext>
            </a:extLst>
          </p:cNvPr>
          <p:cNvPicPr>
            <a:picLocks noChangeAspect="1"/>
          </p:cNvPicPr>
          <p:nvPr/>
        </p:nvPicPr>
        <p:blipFill>
          <a:blip r:embed="rId3"/>
          <a:stretch>
            <a:fillRect/>
          </a:stretch>
        </p:blipFill>
        <p:spPr>
          <a:xfrm>
            <a:off x="3200400" y="1764668"/>
            <a:ext cx="2743200" cy="2488223"/>
          </a:xfrm>
          <a:prstGeom prst="rect">
            <a:avLst/>
          </a:prstGeom>
        </p:spPr>
      </p:pic>
      <p:pic>
        <p:nvPicPr>
          <p:cNvPr id="9" name="Picture 9" descr="Graphical user interface, text, application, chat or text message&#10;&#10;Description automatically generated">
            <a:extLst>
              <a:ext uri="{FF2B5EF4-FFF2-40B4-BE49-F238E27FC236}">
                <a16:creationId xmlns:a16="http://schemas.microsoft.com/office/drawing/2014/main" id="{B9999AD5-5C61-FF51-8D05-E9CF2E5F18E5}"/>
              </a:ext>
            </a:extLst>
          </p:cNvPr>
          <p:cNvPicPr>
            <a:picLocks noChangeAspect="1"/>
          </p:cNvPicPr>
          <p:nvPr/>
        </p:nvPicPr>
        <p:blipFill>
          <a:blip r:embed="rId4"/>
          <a:stretch>
            <a:fillRect/>
          </a:stretch>
        </p:blipFill>
        <p:spPr>
          <a:xfrm>
            <a:off x="6116731" y="1698926"/>
            <a:ext cx="2743200" cy="1577559"/>
          </a:xfrm>
          <a:prstGeom prst="rect">
            <a:avLst/>
          </a:prstGeom>
        </p:spPr>
      </p:pic>
      <p:sp>
        <p:nvSpPr>
          <p:cNvPr id="10" name="TextBox 9">
            <a:extLst>
              <a:ext uri="{FF2B5EF4-FFF2-40B4-BE49-F238E27FC236}">
                <a16:creationId xmlns:a16="http://schemas.microsoft.com/office/drawing/2014/main" id="{1E170176-3A6D-72C9-C873-E8CC0BADB765}"/>
              </a:ext>
            </a:extLst>
          </p:cNvPr>
          <p:cNvSpPr txBox="1"/>
          <p:nvPr/>
        </p:nvSpPr>
        <p:spPr>
          <a:xfrm>
            <a:off x="5978498" y="1227517"/>
            <a:ext cx="2651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Reporting</a:t>
            </a:r>
          </a:p>
        </p:txBody>
      </p:sp>
      <p:pic>
        <p:nvPicPr>
          <p:cNvPr id="11" name="Picture 10">
            <a:extLst>
              <a:ext uri="{FF2B5EF4-FFF2-40B4-BE49-F238E27FC236}">
                <a16:creationId xmlns:a16="http://schemas.microsoft.com/office/drawing/2014/main" id="{7AE6D91D-37CE-4250-81F5-9518404E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22897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DDC92-9AF6-EE21-CA52-6C1D8B996314}"/>
              </a:ext>
            </a:extLst>
          </p:cNvPr>
          <p:cNvSpPr txBox="1"/>
          <p:nvPr/>
        </p:nvSpPr>
        <p:spPr>
          <a:xfrm>
            <a:off x="313923" y="1227517"/>
            <a:ext cx="2651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Activities</a:t>
            </a:r>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1FD7C7EB-723D-FB01-DCE2-9D5F1783D788}"/>
              </a:ext>
            </a:extLst>
          </p:cNvPr>
          <p:cNvPicPr>
            <a:picLocks noChangeAspect="1"/>
          </p:cNvPicPr>
          <p:nvPr/>
        </p:nvPicPr>
        <p:blipFill>
          <a:blip r:embed="rId2"/>
          <a:stretch>
            <a:fillRect/>
          </a:stretch>
        </p:blipFill>
        <p:spPr>
          <a:xfrm>
            <a:off x="4940113" y="1413886"/>
            <a:ext cx="2743200" cy="3794906"/>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AE7419CF-1401-5C95-BDCF-3C9A85D1BE17}"/>
              </a:ext>
            </a:extLst>
          </p:cNvPr>
          <p:cNvPicPr>
            <a:picLocks noChangeAspect="1"/>
          </p:cNvPicPr>
          <p:nvPr/>
        </p:nvPicPr>
        <p:blipFill>
          <a:blip r:embed="rId3"/>
          <a:stretch>
            <a:fillRect/>
          </a:stretch>
        </p:blipFill>
        <p:spPr>
          <a:xfrm>
            <a:off x="880782" y="1776031"/>
            <a:ext cx="2743200" cy="3070614"/>
          </a:xfrm>
          <a:prstGeom prst="rect">
            <a:avLst/>
          </a:prstGeom>
        </p:spPr>
      </p:pic>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43891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7544" y="1196752"/>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Social prescriber assessment</a:t>
            </a:r>
          </a:p>
          <a:p>
            <a:pPr algn="ctr"/>
            <a:r>
              <a:rPr lang="en-GB" sz="1200" dirty="0"/>
              <a:t>and referral </a:t>
            </a:r>
          </a:p>
        </p:txBody>
      </p:sp>
      <p:sp>
        <p:nvSpPr>
          <p:cNvPr id="3" name="Rounded Rectangle 2"/>
          <p:cNvSpPr/>
          <p:nvPr/>
        </p:nvSpPr>
        <p:spPr>
          <a:xfrm>
            <a:off x="2555776" y="362397"/>
            <a:ext cx="1512168" cy="64807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t>Macmillan Volunteer</a:t>
            </a:r>
          </a:p>
          <a:p>
            <a:pPr algn="ctr"/>
            <a:r>
              <a:rPr lang="en-GB" sz="1200" dirty="0"/>
              <a:t>Travel &amp; Community support</a:t>
            </a:r>
          </a:p>
        </p:txBody>
      </p:sp>
      <p:sp>
        <p:nvSpPr>
          <p:cNvPr id="4" name="Rounded Rectangle 3"/>
          <p:cNvSpPr/>
          <p:nvPr/>
        </p:nvSpPr>
        <p:spPr>
          <a:xfrm>
            <a:off x="2425960" y="1878171"/>
            <a:ext cx="1771800" cy="64807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t>T&amp;G Macmillan Information and support service</a:t>
            </a:r>
          </a:p>
        </p:txBody>
      </p:sp>
      <p:sp>
        <p:nvSpPr>
          <p:cNvPr id="5" name="Rounded Rectangle 4"/>
          <p:cNvSpPr/>
          <p:nvPr/>
        </p:nvSpPr>
        <p:spPr>
          <a:xfrm>
            <a:off x="5430545" y="290389"/>
            <a:ext cx="1512168" cy="79208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Assessment by phone or at home depending on issue, need or concern</a:t>
            </a:r>
          </a:p>
        </p:txBody>
      </p:sp>
      <p:sp>
        <p:nvSpPr>
          <p:cNvPr id="6" name="Rounded Rectangle 5"/>
          <p:cNvSpPr/>
          <p:nvPr/>
        </p:nvSpPr>
        <p:spPr>
          <a:xfrm>
            <a:off x="7524328" y="296652"/>
            <a:ext cx="1512168" cy="7920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Identify appropriate volunteer  offer of support</a:t>
            </a:r>
          </a:p>
        </p:txBody>
      </p:sp>
      <p:sp>
        <p:nvSpPr>
          <p:cNvPr id="7" name="Rounded Rectangle 6"/>
          <p:cNvSpPr/>
          <p:nvPr/>
        </p:nvSpPr>
        <p:spPr>
          <a:xfrm>
            <a:off x="6451430" y="1444320"/>
            <a:ext cx="1564179" cy="7603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Link in with Partners including community and support groups </a:t>
            </a:r>
          </a:p>
        </p:txBody>
      </p:sp>
      <p:sp>
        <p:nvSpPr>
          <p:cNvPr id="8" name="Rounded Rectangle 7"/>
          <p:cNvSpPr/>
          <p:nvPr/>
        </p:nvSpPr>
        <p:spPr>
          <a:xfrm>
            <a:off x="2164005" y="3030657"/>
            <a:ext cx="227585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On site services &amp; support</a:t>
            </a:r>
          </a:p>
        </p:txBody>
      </p:sp>
      <p:sp>
        <p:nvSpPr>
          <p:cNvPr id="9" name="Rounded Rectangle 8"/>
          <p:cNvSpPr/>
          <p:nvPr/>
        </p:nvSpPr>
        <p:spPr>
          <a:xfrm>
            <a:off x="187211" y="4036112"/>
            <a:ext cx="1817049"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t>Emotional and Mental health support</a:t>
            </a:r>
          </a:p>
          <a:p>
            <a:pPr lvl="0"/>
            <a:r>
              <a:rPr lang="en-US" sz="1200" dirty="0"/>
              <a:t>Psychological wellbeing assessment</a:t>
            </a:r>
          </a:p>
        </p:txBody>
      </p:sp>
      <p:sp>
        <p:nvSpPr>
          <p:cNvPr id="10" name="Rounded Rectangle 9"/>
          <p:cNvSpPr/>
          <p:nvPr/>
        </p:nvSpPr>
        <p:spPr>
          <a:xfrm>
            <a:off x="2213425" y="4036112"/>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Financial Advice &amp; Support</a:t>
            </a:r>
          </a:p>
        </p:txBody>
      </p:sp>
      <p:sp>
        <p:nvSpPr>
          <p:cNvPr id="11" name="Rounded Rectangle 10"/>
          <p:cNvSpPr/>
          <p:nvPr/>
        </p:nvSpPr>
        <p:spPr>
          <a:xfrm>
            <a:off x="3934758" y="4023586"/>
            <a:ext cx="131292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Complementary therapies</a:t>
            </a:r>
          </a:p>
        </p:txBody>
      </p:sp>
      <p:sp>
        <p:nvSpPr>
          <p:cNvPr id="12" name="Rounded Rectangle 11"/>
          <p:cNvSpPr/>
          <p:nvPr/>
        </p:nvSpPr>
        <p:spPr>
          <a:xfrm>
            <a:off x="5456849" y="4036112"/>
            <a:ext cx="1661705"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MCRactive</a:t>
            </a:r>
            <a:endParaRPr lang="en-GB" sz="1200" dirty="0"/>
          </a:p>
          <a:p>
            <a:pPr algn="ctr"/>
            <a:r>
              <a:rPr lang="en-GB" sz="1200" dirty="0"/>
              <a:t>Exercise Advice &amp; Support</a:t>
            </a:r>
          </a:p>
        </p:txBody>
      </p:sp>
      <p:sp>
        <p:nvSpPr>
          <p:cNvPr id="13" name="Rounded Rectangle 12"/>
          <p:cNvSpPr/>
          <p:nvPr/>
        </p:nvSpPr>
        <p:spPr>
          <a:xfrm>
            <a:off x="7352267" y="4023586"/>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Macmillan Support group</a:t>
            </a:r>
          </a:p>
        </p:txBody>
      </p:sp>
      <p:sp>
        <p:nvSpPr>
          <p:cNvPr id="14" name="Rounded Rectangle 13"/>
          <p:cNvSpPr/>
          <p:nvPr/>
        </p:nvSpPr>
        <p:spPr>
          <a:xfrm>
            <a:off x="19422" y="5157192"/>
            <a:ext cx="152824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Offer of treatment or support</a:t>
            </a:r>
          </a:p>
        </p:txBody>
      </p:sp>
      <p:sp>
        <p:nvSpPr>
          <p:cNvPr id="15" name="Rounded Rectangle 14"/>
          <p:cNvSpPr/>
          <p:nvPr/>
        </p:nvSpPr>
        <p:spPr>
          <a:xfrm>
            <a:off x="620537" y="5949280"/>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Counselling Service</a:t>
            </a:r>
          </a:p>
        </p:txBody>
      </p:sp>
      <p:sp>
        <p:nvSpPr>
          <p:cNvPr id="16" name="Rounded Rectangle 15"/>
          <p:cNvSpPr/>
          <p:nvPr/>
        </p:nvSpPr>
        <p:spPr>
          <a:xfrm>
            <a:off x="2184353" y="4766337"/>
            <a:ext cx="1628451"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Benefit check support to claim benefits </a:t>
            </a:r>
          </a:p>
        </p:txBody>
      </p:sp>
      <p:sp>
        <p:nvSpPr>
          <p:cNvPr id="17" name="Rounded Rectangle 16"/>
          <p:cNvSpPr/>
          <p:nvPr/>
        </p:nvSpPr>
        <p:spPr>
          <a:xfrm>
            <a:off x="2213425" y="5445224"/>
            <a:ext cx="1570309"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Debt Advice and Support</a:t>
            </a:r>
          </a:p>
        </p:txBody>
      </p:sp>
      <p:sp>
        <p:nvSpPr>
          <p:cNvPr id="18" name="Rounded Rectangle 17"/>
          <p:cNvSpPr/>
          <p:nvPr/>
        </p:nvSpPr>
        <p:spPr>
          <a:xfrm>
            <a:off x="2227536" y="6139678"/>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Employment Advice &amp; Support</a:t>
            </a:r>
          </a:p>
        </p:txBody>
      </p:sp>
      <p:sp>
        <p:nvSpPr>
          <p:cNvPr id="19" name="Rounded Rectangle 18"/>
          <p:cNvSpPr/>
          <p:nvPr/>
        </p:nvSpPr>
        <p:spPr>
          <a:xfrm>
            <a:off x="3934758" y="4819539"/>
            <a:ext cx="131292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Willow Wood </a:t>
            </a:r>
          </a:p>
          <a:p>
            <a:pPr algn="ctr"/>
            <a:r>
              <a:rPr lang="en-GB" sz="1200" dirty="0"/>
              <a:t>Start Clinic</a:t>
            </a:r>
          </a:p>
        </p:txBody>
      </p:sp>
      <p:sp>
        <p:nvSpPr>
          <p:cNvPr id="20" name="Rounded Rectangle 19"/>
          <p:cNvSpPr/>
          <p:nvPr/>
        </p:nvSpPr>
        <p:spPr>
          <a:xfrm>
            <a:off x="5563530" y="4833156"/>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Further support in the community </a:t>
            </a:r>
          </a:p>
        </p:txBody>
      </p:sp>
      <p:sp>
        <p:nvSpPr>
          <p:cNvPr id="21" name="Rounded Rectangle 20"/>
          <p:cNvSpPr/>
          <p:nvPr/>
        </p:nvSpPr>
        <p:spPr>
          <a:xfrm>
            <a:off x="5577244" y="5625244"/>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Walking Groups</a:t>
            </a:r>
          </a:p>
          <a:p>
            <a:pPr algn="ctr"/>
            <a:r>
              <a:rPr lang="en-GB" sz="1200" dirty="0"/>
              <a:t>Gym &amp; Community centres </a:t>
            </a:r>
          </a:p>
        </p:txBody>
      </p:sp>
      <p:sp>
        <p:nvSpPr>
          <p:cNvPr id="22" name="Rounded Rectangle 21"/>
          <p:cNvSpPr/>
          <p:nvPr/>
        </p:nvSpPr>
        <p:spPr>
          <a:xfrm>
            <a:off x="7337729" y="4833156"/>
            <a:ext cx="151216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Macmillan nurses </a:t>
            </a:r>
          </a:p>
        </p:txBody>
      </p:sp>
      <p:cxnSp>
        <p:nvCxnSpPr>
          <p:cNvPr id="24" name="Straight Arrow Connector 23"/>
          <p:cNvCxnSpPr>
            <a:stCxn id="3" idx="2"/>
            <a:endCxn id="4" idx="0"/>
          </p:cNvCxnSpPr>
          <p:nvPr/>
        </p:nvCxnSpPr>
        <p:spPr>
          <a:xfrm>
            <a:off x="3311860" y="1010469"/>
            <a:ext cx="0" cy="8677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p:cNvCxnSpPr>
            <a:stCxn id="2" idx="3"/>
            <a:endCxn id="3" idx="1"/>
          </p:cNvCxnSpPr>
          <p:nvPr/>
        </p:nvCxnSpPr>
        <p:spPr>
          <a:xfrm flipV="1">
            <a:off x="1979712" y="686433"/>
            <a:ext cx="576064" cy="83435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0" name="Straight Arrow Connector 29"/>
          <p:cNvCxnSpPr>
            <a:stCxn id="2" idx="3"/>
            <a:endCxn id="4" idx="1"/>
          </p:cNvCxnSpPr>
          <p:nvPr/>
        </p:nvCxnSpPr>
        <p:spPr>
          <a:xfrm>
            <a:off x="1979712" y="1520788"/>
            <a:ext cx="446248" cy="68141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a:stCxn id="3" idx="3"/>
            <a:endCxn id="5" idx="1"/>
          </p:cNvCxnSpPr>
          <p:nvPr/>
        </p:nvCxnSpPr>
        <p:spPr>
          <a:xfrm>
            <a:off x="4067944" y="686433"/>
            <a:ext cx="1362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 idx="2"/>
            <a:endCxn id="7" idx="0"/>
          </p:cNvCxnSpPr>
          <p:nvPr/>
        </p:nvCxnSpPr>
        <p:spPr>
          <a:xfrm>
            <a:off x="6186629" y="1082477"/>
            <a:ext cx="1046891" cy="36184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stCxn id="5" idx="3"/>
            <a:endCxn id="6" idx="1"/>
          </p:cNvCxnSpPr>
          <p:nvPr/>
        </p:nvCxnSpPr>
        <p:spPr>
          <a:xfrm>
            <a:off x="6942713" y="686433"/>
            <a:ext cx="581615" cy="626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a:stCxn id="7" idx="0"/>
            <a:endCxn id="6" idx="1"/>
          </p:cNvCxnSpPr>
          <p:nvPr/>
        </p:nvCxnSpPr>
        <p:spPr>
          <a:xfrm flipV="1">
            <a:off x="7233520" y="692696"/>
            <a:ext cx="290808" cy="75162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a:stCxn id="4" idx="3"/>
            <a:endCxn id="7" idx="2"/>
          </p:cNvCxnSpPr>
          <p:nvPr/>
        </p:nvCxnSpPr>
        <p:spPr>
          <a:xfrm>
            <a:off x="4197760" y="2202207"/>
            <a:ext cx="3035760" cy="2436"/>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a:stCxn id="8" idx="2"/>
            <a:endCxn id="9" idx="0"/>
          </p:cNvCxnSpPr>
          <p:nvPr/>
        </p:nvCxnSpPr>
        <p:spPr>
          <a:xfrm flipH="1">
            <a:off x="1095736" y="3606721"/>
            <a:ext cx="2206197" cy="42939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a:stCxn id="8" idx="2"/>
            <a:endCxn id="10" idx="0"/>
          </p:cNvCxnSpPr>
          <p:nvPr/>
        </p:nvCxnSpPr>
        <p:spPr>
          <a:xfrm flipH="1">
            <a:off x="2969509" y="3606721"/>
            <a:ext cx="332424" cy="42939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a:stCxn id="8" idx="2"/>
            <a:endCxn id="11" idx="0"/>
          </p:cNvCxnSpPr>
          <p:nvPr/>
        </p:nvCxnSpPr>
        <p:spPr>
          <a:xfrm>
            <a:off x="3301933" y="3606721"/>
            <a:ext cx="1289288" cy="4168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a:stCxn id="8" idx="2"/>
            <a:endCxn id="12" idx="0"/>
          </p:cNvCxnSpPr>
          <p:nvPr/>
        </p:nvCxnSpPr>
        <p:spPr>
          <a:xfrm>
            <a:off x="3301933" y="3606721"/>
            <a:ext cx="2985769" cy="42939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stCxn id="8" idx="2"/>
            <a:endCxn id="13" idx="0"/>
          </p:cNvCxnSpPr>
          <p:nvPr/>
        </p:nvCxnSpPr>
        <p:spPr>
          <a:xfrm>
            <a:off x="3301933" y="3606721"/>
            <a:ext cx="4806418" cy="4168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stCxn id="4" idx="2"/>
            <a:endCxn id="8" idx="0"/>
          </p:cNvCxnSpPr>
          <p:nvPr/>
        </p:nvCxnSpPr>
        <p:spPr>
          <a:xfrm flipH="1">
            <a:off x="3301933" y="2526243"/>
            <a:ext cx="9927" cy="50441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4" name="Straight Arrow Connector 73"/>
          <p:cNvCxnSpPr/>
          <p:nvPr/>
        </p:nvCxnSpPr>
        <p:spPr>
          <a:xfrm>
            <a:off x="1835696" y="4828200"/>
            <a:ext cx="0" cy="112108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6" name="Straight Arrow Connector 75"/>
          <p:cNvCxnSpPr/>
          <p:nvPr/>
        </p:nvCxnSpPr>
        <p:spPr>
          <a:xfrm>
            <a:off x="620537" y="4828200"/>
            <a:ext cx="0" cy="3153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83" name="Rounded Rectangle 82"/>
          <p:cNvSpPr/>
          <p:nvPr/>
        </p:nvSpPr>
        <p:spPr>
          <a:xfrm>
            <a:off x="5211748" y="2697426"/>
            <a:ext cx="1877664" cy="7603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Signposting  &amp; referrals to other </a:t>
            </a:r>
            <a:r>
              <a:rPr lang="en-GB" sz="1200"/>
              <a:t>as appropriate </a:t>
            </a:r>
            <a:r>
              <a:rPr lang="en-GB" sz="1200" dirty="0"/>
              <a:t>including community and support groups </a:t>
            </a:r>
          </a:p>
        </p:txBody>
      </p:sp>
      <p:cxnSp>
        <p:nvCxnSpPr>
          <p:cNvPr id="25" name="Straight Arrow Connector 24"/>
          <p:cNvCxnSpPr>
            <a:stCxn id="5" idx="2"/>
            <a:endCxn id="83" idx="0"/>
          </p:cNvCxnSpPr>
          <p:nvPr/>
        </p:nvCxnSpPr>
        <p:spPr>
          <a:xfrm flipH="1">
            <a:off x="6150580" y="1082477"/>
            <a:ext cx="36049" cy="161494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stCxn id="4" idx="3"/>
            <a:endCxn id="83" idx="0"/>
          </p:cNvCxnSpPr>
          <p:nvPr/>
        </p:nvCxnSpPr>
        <p:spPr>
          <a:xfrm>
            <a:off x="4197760" y="2202207"/>
            <a:ext cx="1952820" cy="49521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74788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
        <p:nvSpPr>
          <p:cNvPr id="5" name="Title 4"/>
          <p:cNvSpPr>
            <a:spLocks noGrp="1"/>
          </p:cNvSpPr>
          <p:nvPr>
            <p:ph type="ctrTitle"/>
          </p:nvPr>
        </p:nvSpPr>
        <p:spPr>
          <a:xfrm>
            <a:off x="755576" y="1484784"/>
            <a:ext cx="7702624" cy="4536503"/>
          </a:xfrm>
        </p:spPr>
        <p:txBody>
          <a:bodyPr>
            <a:normAutofit/>
          </a:bodyPr>
          <a:lstStyle/>
          <a:p>
            <a:pPr algn="l"/>
            <a:r>
              <a:rPr lang="en-GB" sz="2000" b="1" dirty="0">
                <a:latin typeface="Arial" panose="020B0604020202020204" pitchFamily="34" charset="0"/>
                <a:cs typeface="Arial" panose="020B0604020202020204" pitchFamily="34" charset="0"/>
              </a:rPr>
              <a:t>Breast Cancer – Breast Services</a:t>
            </a:r>
            <a:br>
              <a:rPr lang="en-GB" sz="2000" b="1"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Bowel Cancer – Colorectal Surgery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Skin Cancer – Dermatology, Plastic Surgery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Cervical , Ovarian, Womb, </a:t>
            </a:r>
            <a:r>
              <a:rPr lang="en-GB" sz="2000" dirty="0" err="1">
                <a:latin typeface="Arial" panose="020B0604020202020204" pitchFamily="34" charset="0"/>
                <a:cs typeface="Arial" panose="020B0604020202020204" pitchFamily="34" charset="0"/>
              </a:rPr>
              <a:t>Vulval</a:t>
            </a:r>
            <a:r>
              <a:rPr lang="en-GB" sz="2000" dirty="0">
                <a:latin typeface="Arial" panose="020B0604020202020204" pitchFamily="34" charset="0"/>
                <a:cs typeface="Arial" panose="020B0604020202020204" pitchFamily="34" charset="0"/>
              </a:rPr>
              <a:t>/Genital and Vaginal Cancer – Gynaecology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Leukaemia, Lymphoma and Myeloma – Haematology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Head and Neck Cancer – ENT/Head and Neck Services</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Lung Cancer – Cardiothoracic Surgery, Thoracic Oncology</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Oesophagus / Stomach Cancer – General Surgery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Bladder, Kidney, Prostate, Penis, Testicle and Adrenal Cancer – Urology</a:t>
            </a:r>
            <a:endParaRPr lang="en-GB" sz="4000" dirty="0"/>
          </a:p>
        </p:txBody>
      </p:sp>
      <p:sp>
        <p:nvSpPr>
          <p:cNvPr id="6" name="Rectangle 5"/>
          <p:cNvSpPr/>
          <p:nvPr/>
        </p:nvSpPr>
        <p:spPr>
          <a:xfrm>
            <a:off x="683568" y="404664"/>
            <a:ext cx="4572000" cy="1200329"/>
          </a:xfrm>
          <a:prstGeom prst="rect">
            <a:avLst/>
          </a:prstGeom>
        </p:spPr>
        <p:txBody>
          <a:bodyPr>
            <a:spAutoFit/>
          </a:bodyPr>
          <a:lstStyle/>
          <a:p>
            <a:r>
              <a:rPr lang="en-GB" dirty="0"/>
              <a:t>Every year we receive around 8,500 GP referrals for suspected cancer and around 2,300 patients with newly diagnosed cancers are treated at MFT every year.</a:t>
            </a:r>
          </a:p>
        </p:txBody>
      </p:sp>
    </p:spTree>
    <p:extLst>
      <p:ext uri="{BB962C8B-B14F-4D97-AF65-F5344CB8AC3E}">
        <p14:creationId xmlns:p14="http://schemas.microsoft.com/office/powerpoint/2010/main" val="246324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a:xfrm>
            <a:off x="1250793" y="3869854"/>
            <a:ext cx="1349586" cy="79162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050" dirty="0" err="1"/>
              <a:t>Souith</a:t>
            </a:r>
            <a:r>
              <a:rPr lang="en-GB" sz="1050" dirty="0"/>
              <a:t> Manchester Colleges </a:t>
            </a:r>
          </a:p>
        </p:txBody>
      </p:sp>
      <p:sp>
        <p:nvSpPr>
          <p:cNvPr id="2" name="Oval 1"/>
          <p:cNvSpPr/>
          <p:nvPr/>
        </p:nvSpPr>
        <p:spPr>
          <a:xfrm>
            <a:off x="3676570" y="2645718"/>
            <a:ext cx="1440160" cy="122413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1200" dirty="0"/>
              <a:t>Macmillan Information and Support </a:t>
            </a:r>
          </a:p>
        </p:txBody>
      </p:sp>
      <p:sp>
        <p:nvSpPr>
          <p:cNvPr id="3" name="Oval 2"/>
          <p:cNvSpPr/>
          <p:nvPr/>
        </p:nvSpPr>
        <p:spPr>
          <a:xfrm>
            <a:off x="1016359" y="2147277"/>
            <a:ext cx="1349586" cy="84581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050" dirty="0"/>
              <a:t>Cancer Champions  </a:t>
            </a:r>
          </a:p>
        </p:txBody>
      </p:sp>
      <p:sp>
        <p:nvSpPr>
          <p:cNvPr id="4" name="Oval 3"/>
          <p:cNvSpPr/>
          <p:nvPr/>
        </p:nvSpPr>
        <p:spPr>
          <a:xfrm>
            <a:off x="118083" y="4492059"/>
            <a:ext cx="1563066" cy="8919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t>Manchester Council Social marketing Team</a:t>
            </a:r>
          </a:p>
        </p:txBody>
      </p:sp>
      <p:sp>
        <p:nvSpPr>
          <p:cNvPr id="5" name="Oval 4"/>
          <p:cNvSpPr/>
          <p:nvPr/>
        </p:nvSpPr>
        <p:spPr>
          <a:xfrm>
            <a:off x="2551776" y="1556792"/>
            <a:ext cx="1368152" cy="11521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Healthy Minds Emotional Support Service</a:t>
            </a:r>
          </a:p>
        </p:txBody>
      </p:sp>
      <p:sp>
        <p:nvSpPr>
          <p:cNvPr id="6" name="Oval 5"/>
          <p:cNvSpPr/>
          <p:nvPr/>
        </p:nvSpPr>
        <p:spPr>
          <a:xfrm>
            <a:off x="1437874" y="686255"/>
            <a:ext cx="1368152" cy="115212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Emotional Support Specialised Treatments </a:t>
            </a:r>
          </a:p>
        </p:txBody>
      </p:sp>
      <p:sp>
        <p:nvSpPr>
          <p:cNvPr id="7" name="Oval 6"/>
          <p:cNvSpPr/>
          <p:nvPr/>
        </p:nvSpPr>
        <p:spPr>
          <a:xfrm>
            <a:off x="2243761" y="2744924"/>
            <a:ext cx="1296144" cy="11521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Macmillan Volunteer counselling service</a:t>
            </a:r>
          </a:p>
        </p:txBody>
      </p:sp>
      <p:sp>
        <p:nvSpPr>
          <p:cNvPr id="8" name="Oval 7"/>
          <p:cNvSpPr/>
          <p:nvPr/>
        </p:nvSpPr>
        <p:spPr>
          <a:xfrm>
            <a:off x="637417" y="14797"/>
            <a:ext cx="1328148" cy="7464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Macmillan HOPE course</a:t>
            </a:r>
          </a:p>
        </p:txBody>
      </p:sp>
      <p:sp>
        <p:nvSpPr>
          <p:cNvPr id="9" name="Oval 8"/>
          <p:cNvSpPr/>
          <p:nvPr/>
        </p:nvSpPr>
        <p:spPr>
          <a:xfrm>
            <a:off x="3938994" y="1278245"/>
            <a:ext cx="1440160"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Local Macmillan Benefits Advice</a:t>
            </a:r>
          </a:p>
        </p:txBody>
      </p:sp>
      <p:sp>
        <p:nvSpPr>
          <p:cNvPr id="10" name="Oval 9"/>
          <p:cNvSpPr/>
          <p:nvPr/>
        </p:nvSpPr>
        <p:spPr>
          <a:xfrm>
            <a:off x="5218249" y="1882435"/>
            <a:ext cx="1570713" cy="12327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Complementary Therapy Service</a:t>
            </a:r>
          </a:p>
        </p:txBody>
      </p:sp>
      <p:sp>
        <p:nvSpPr>
          <p:cNvPr id="11" name="Oval 10"/>
          <p:cNvSpPr/>
          <p:nvPr/>
        </p:nvSpPr>
        <p:spPr>
          <a:xfrm>
            <a:off x="2727183" y="3825044"/>
            <a:ext cx="1440160"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err="1"/>
              <a:t>MCRactive</a:t>
            </a:r>
            <a:endParaRPr lang="en-GB" sz="1200" dirty="0"/>
          </a:p>
          <a:p>
            <a:pPr algn="ctr"/>
            <a:r>
              <a:rPr lang="en-GB" sz="1200" dirty="0"/>
              <a:t>Exercise support &amp; advice</a:t>
            </a:r>
          </a:p>
        </p:txBody>
      </p:sp>
      <p:sp>
        <p:nvSpPr>
          <p:cNvPr id="12" name="Oval 11"/>
          <p:cNvSpPr/>
          <p:nvPr/>
        </p:nvSpPr>
        <p:spPr>
          <a:xfrm>
            <a:off x="5326195" y="3176944"/>
            <a:ext cx="1448184"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Community Support Services</a:t>
            </a:r>
          </a:p>
        </p:txBody>
      </p:sp>
      <p:sp>
        <p:nvSpPr>
          <p:cNvPr id="13" name="Oval 12"/>
          <p:cNvSpPr/>
          <p:nvPr/>
        </p:nvSpPr>
        <p:spPr>
          <a:xfrm>
            <a:off x="4167343" y="3961383"/>
            <a:ext cx="1448184"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Macmillan Support group</a:t>
            </a:r>
          </a:p>
        </p:txBody>
      </p:sp>
      <p:sp>
        <p:nvSpPr>
          <p:cNvPr id="14" name="Oval 13"/>
          <p:cNvSpPr/>
          <p:nvPr/>
        </p:nvSpPr>
        <p:spPr>
          <a:xfrm>
            <a:off x="7730164" y="2374592"/>
            <a:ext cx="1334694" cy="7406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Community</a:t>
            </a:r>
          </a:p>
        </p:txBody>
      </p:sp>
      <p:sp>
        <p:nvSpPr>
          <p:cNvPr id="15" name="Oval 14"/>
          <p:cNvSpPr/>
          <p:nvPr/>
        </p:nvSpPr>
        <p:spPr>
          <a:xfrm>
            <a:off x="5292293" y="5028404"/>
            <a:ext cx="1110380" cy="83167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Support groups</a:t>
            </a:r>
          </a:p>
        </p:txBody>
      </p:sp>
      <p:sp>
        <p:nvSpPr>
          <p:cNvPr id="16" name="Oval 15"/>
          <p:cNvSpPr/>
          <p:nvPr/>
        </p:nvSpPr>
        <p:spPr>
          <a:xfrm>
            <a:off x="6298486" y="4164362"/>
            <a:ext cx="1448184" cy="12241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Diversity Matters</a:t>
            </a:r>
          </a:p>
        </p:txBody>
      </p:sp>
      <p:sp>
        <p:nvSpPr>
          <p:cNvPr id="19" name="Oval 18"/>
          <p:cNvSpPr/>
          <p:nvPr/>
        </p:nvSpPr>
        <p:spPr>
          <a:xfrm>
            <a:off x="6545843" y="1083391"/>
            <a:ext cx="1448184" cy="12241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Hospice services and Clinics</a:t>
            </a:r>
          </a:p>
        </p:txBody>
      </p:sp>
      <p:sp>
        <p:nvSpPr>
          <p:cNvPr id="20" name="Oval 19"/>
          <p:cNvSpPr/>
          <p:nvPr/>
        </p:nvSpPr>
        <p:spPr>
          <a:xfrm>
            <a:off x="1795692" y="4938051"/>
            <a:ext cx="1440160" cy="122413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err="1"/>
              <a:t>MCRactive</a:t>
            </a:r>
            <a:endParaRPr lang="en-GB" sz="1200" dirty="0"/>
          </a:p>
          <a:p>
            <a:pPr algn="ctr"/>
            <a:r>
              <a:rPr lang="en-GB" sz="1200" dirty="0"/>
              <a:t>In the community</a:t>
            </a:r>
          </a:p>
        </p:txBody>
      </p:sp>
      <p:sp>
        <p:nvSpPr>
          <p:cNvPr id="17" name="Oval 16"/>
          <p:cNvSpPr/>
          <p:nvPr/>
        </p:nvSpPr>
        <p:spPr>
          <a:xfrm>
            <a:off x="6102749" y="77595"/>
            <a:ext cx="1333220" cy="9849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GM ICP</a:t>
            </a:r>
          </a:p>
        </p:txBody>
      </p:sp>
      <p:sp>
        <p:nvSpPr>
          <p:cNvPr id="21" name="Oval 20"/>
          <p:cNvSpPr/>
          <p:nvPr/>
        </p:nvSpPr>
        <p:spPr>
          <a:xfrm>
            <a:off x="2825092" y="294952"/>
            <a:ext cx="966548" cy="49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Trust</a:t>
            </a:r>
          </a:p>
        </p:txBody>
      </p:sp>
      <p:sp>
        <p:nvSpPr>
          <p:cNvPr id="22" name="Oval 21"/>
          <p:cNvSpPr/>
          <p:nvPr/>
        </p:nvSpPr>
        <p:spPr>
          <a:xfrm>
            <a:off x="6826798" y="2966382"/>
            <a:ext cx="1241419" cy="726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Manchester  Council</a:t>
            </a:r>
          </a:p>
        </p:txBody>
      </p:sp>
      <p:sp>
        <p:nvSpPr>
          <p:cNvPr id="24" name="Oval 23"/>
          <p:cNvSpPr/>
          <p:nvPr/>
        </p:nvSpPr>
        <p:spPr>
          <a:xfrm>
            <a:off x="59215" y="1583641"/>
            <a:ext cx="1156404" cy="68389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700" dirty="0"/>
              <a:t>Patient Neighbourhood Groups</a:t>
            </a:r>
          </a:p>
        </p:txBody>
      </p:sp>
      <p:sp>
        <p:nvSpPr>
          <p:cNvPr id="25" name="Oval 24"/>
          <p:cNvSpPr/>
          <p:nvPr/>
        </p:nvSpPr>
        <p:spPr>
          <a:xfrm>
            <a:off x="-10486" y="3759733"/>
            <a:ext cx="1156404" cy="68389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700" dirty="0"/>
              <a:t>Partnership engagement network</a:t>
            </a:r>
          </a:p>
        </p:txBody>
      </p:sp>
      <p:sp>
        <p:nvSpPr>
          <p:cNvPr id="26" name="Oval 25"/>
          <p:cNvSpPr/>
          <p:nvPr/>
        </p:nvSpPr>
        <p:spPr>
          <a:xfrm>
            <a:off x="0" y="2979039"/>
            <a:ext cx="1395016" cy="68389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900" dirty="0"/>
              <a:t>GP neighbourhood meetings </a:t>
            </a:r>
            <a:endParaRPr lang="en-GB" sz="100" dirty="0"/>
          </a:p>
        </p:txBody>
      </p:sp>
      <p:sp>
        <p:nvSpPr>
          <p:cNvPr id="27" name="Oval 26"/>
          <p:cNvSpPr/>
          <p:nvPr/>
        </p:nvSpPr>
        <p:spPr>
          <a:xfrm>
            <a:off x="3938994" y="96736"/>
            <a:ext cx="1721150" cy="94749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Macmillan Cancer Support</a:t>
            </a:r>
          </a:p>
        </p:txBody>
      </p:sp>
      <p:sp>
        <p:nvSpPr>
          <p:cNvPr id="28" name="Oval 27"/>
          <p:cNvSpPr/>
          <p:nvPr/>
        </p:nvSpPr>
        <p:spPr>
          <a:xfrm>
            <a:off x="19463" y="2349503"/>
            <a:ext cx="976374" cy="5842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900" dirty="0"/>
              <a:t>GP Training</a:t>
            </a:r>
          </a:p>
          <a:p>
            <a:pPr algn="ctr"/>
            <a:r>
              <a:rPr lang="en-GB" sz="900" dirty="0"/>
              <a:t>Events </a:t>
            </a:r>
            <a:endParaRPr lang="en-GB" sz="100" dirty="0"/>
          </a:p>
        </p:txBody>
      </p:sp>
      <p:sp>
        <p:nvSpPr>
          <p:cNvPr id="29" name="Oval 28"/>
          <p:cNvSpPr/>
          <p:nvPr/>
        </p:nvSpPr>
        <p:spPr>
          <a:xfrm>
            <a:off x="196822" y="5432472"/>
            <a:ext cx="1494330" cy="127902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100" dirty="0"/>
              <a:t>Manchester Prevention and early detection  Group</a:t>
            </a:r>
          </a:p>
        </p:txBody>
      </p:sp>
      <p:sp>
        <p:nvSpPr>
          <p:cNvPr id="30" name="Oval 29"/>
          <p:cNvSpPr/>
          <p:nvPr/>
        </p:nvSpPr>
        <p:spPr>
          <a:xfrm>
            <a:off x="3509556" y="5384042"/>
            <a:ext cx="1869598" cy="1094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Be Well </a:t>
            </a:r>
          </a:p>
          <a:p>
            <a:pPr algn="ctr"/>
            <a:r>
              <a:rPr lang="en-GB" sz="1200" dirty="0"/>
              <a:t>Social prescribing</a:t>
            </a:r>
          </a:p>
        </p:txBody>
      </p:sp>
      <p:sp>
        <p:nvSpPr>
          <p:cNvPr id="31" name="Oval 30"/>
          <p:cNvSpPr/>
          <p:nvPr/>
        </p:nvSpPr>
        <p:spPr>
          <a:xfrm>
            <a:off x="6545843" y="5810380"/>
            <a:ext cx="1106709" cy="667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Volunteer Bureau</a:t>
            </a:r>
          </a:p>
        </p:txBody>
      </p:sp>
      <p:sp>
        <p:nvSpPr>
          <p:cNvPr id="32" name="Oval 31"/>
          <p:cNvSpPr/>
          <p:nvPr/>
        </p:nvSpPr>
        <p:spPr>
          <a:xfrm>
            <a:off x="7657072" y="6004980"/>
            <a:ext cx="1330610" cy="667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Other community</a:t>
            </a:r>
          </a:p>
        </p:txBody>
      </p:sp>
      <p:sp>
        <p:nvSpPr>
          <p:cNvPr id="33" name="Oval 32"/>
          <p:cNvSpPr/>
          <p:nvPr/>
        </p:nvSpPr>
        <p:spPr>
          <a:xfrm>
            <a:off x="7796282" y="4353841"/>
            <a:ext cx="1347718" cy="83167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Wigs &amp; Hairdressing </a:t>
            </a:r>
          </a:p>
        </p:txBody>
      </p:sp>
      <p:sp>
        <p:nvSpPr>
          <p:cNvPr id="36" name="Oval 35"/>
          <p:cNvSpPr/>
          <p:nvPr/>
        </p:nvSpPr>
        <p:spPr>
          <a:xfrm>
            <a:off x="5229021" y="931827"/>
            <a:ext cx="1370151" cy="70200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050" dirty="0"/>
              <a:t>Volunteer Benefit Advice service</a:t>
            </a:r>
          </a:p>
        </p:txBody>
      </p:sp>
      <p:sp>
        <p:nvSpPr>
          <p:cNvPr id="42" name="Oval 41"/>
          <p:cNvSpPr/>
          <p:nvPr/>
        </p:nvSpPr>
        <p:spPr>
          <a:xfrm>
            <a:off x="2929490" y="1824061"/>
            <a:ext cx="2976726" cy="284409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43" name="Quad Arrow Callout 42"/>
          <p:cNvSpPr/>
          <p:nvPr/>
        </p:nvSpPr>
        <p:spPr>
          <a:xfrm>
            <a:off x="3485207" y="2472039"/>
            <a:ext cx="1865291" cy="1611050"/>
          </a:xfrm>
          <a:prstGeom prst="quadArrowCallou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9" name="Oval 48"/>
          <p:cNvSpPr/>
          <p:nvPr/>
        </p:nvSpPr>
        <p:spPr>
          <a:xfrm>
            <a:off x="2231978" y="1040211"/>
            <a:ext cx="4344463" cy="434446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0" name="Oval 49"/>
          <p:cNvSpPr/>
          <p:nvPr/>
        </p:nvSpPr>
        <p:spPr>
          <a:xfrm>
            <a:off x="1712404" y="517156"/>
            <a:ext cx="5578783" cy="557878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1" name="Oval 50"/>
          <p:cNvSpPr/>
          <p:nvPr/>
        </p:nvSpPr>
        <p:spPr>
          <a:xfrm>
            <a:off x="399860" y="358818"/>
            <a:ext cx="7896643" cy="598823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2" name="Oval 51"/>
          <p:cNvSpPr/>
          <p:nvPr/>
        </p:nvSpPr>
        <p:spPr>
          <a:xfrm>
            <a:off x="920733" y="318241"/>
            <a:ext cx="2315890" cy="18316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3" name="Oval 52"/>
          <p:cNvSpPr/>
          <p:nvPr/>
        </p:nvSpPr>
        <p:spPr>
          <a:xfrm>
            <a:off x="6438116" y="4559253"/>
            <a:ext cx="2315890" cy="18316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4" name="Oval 53"/>
          <p:cNvSpPr/>
          <p:nvPr/>
        </p:nvSpPr>
        <p:spPr>
          <a:xfrm>
            <a:off x="853021" y="4285141"/>
            <a:ext cx="2315890" cy="18316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25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9" grpId="0" animBg="1"/>
      <p:bldP spid="50" grpId="0" animBg="1"/>
      <p:bldP spid="51" grpId="0" animBg="1"/>
      <p:bldP spid="52" grpId="0" animBg="1"/>
      <p:bldP spid="53"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1876017" y="3554226"/>
            <a:ext cx="1471847" cy="11967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sz="1200" dirty="0"/>
              <a:t>Bereavement Support</a:t>
            </a:r>
          </a:p>
        </p:txBody>
      </p:sp>
      <p:sp>
        <p:nvSpPr>
          <p:cNvPr id="2" name="Oval 1"/>
          <p:cNvSpPr/>
          <p:nvPr/>
        </p:nvSpPr>
        <p:spPr>
          <a:xfrm>
            <a:off x="3646730" y="2914810"/>
            <a:ext cx="1440160" cy="122413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1200" dirty="0"/>
              <a:t>Macmillan Information and Support </a:t>
            </a:r>
          </a:p>
        </p:txBody>
      </p:sp>
      <p:sp>
        <p:nvSpPr>
          <p:cNvPr id="5" name="Oval 4"/>
          <p:cNvSpPr/>
          <p:nvPr/>
        </p:nvSpPr>
        <p:spPr>
          <a:xfrm>
            <a:off x="1876017" y="2118002"/>
            <a:ext cx="1368152" cy="11521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Emotional Support Service</a:t>
            </a:r>
          </a:p>
        </p:txBody>
      </p:sp>
      <p:sp>
        <p:nvSpPr>
          <p:cNvPr id="7" name="Oval 6"/>
          <p:cNvSpPr/>
          <p:nvPr/>
        </p:nvSpPr>
        <p:spPr>
          <a:xfrm>
            <a:off x="3005490" y="1297800"/>
            <a:ext cx="1296144" cy="11521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Macmillan Volunteer counselling service</a:t>
            </a:r>
          </a:p>
        </p:txBody>
      </p:sp>
      <p:sp>
        <p:nvSpPr>
          <p:cNvPr id="9" name="Oval 8"/>
          <p:cNvSpPr/>
          <p:nvPr/>
        </p:nvSpPr>
        <p:spPr>
          <a:xfrm>
            <a:off x="4535417" y="1261796"/>
            <a:ext cx="1440160"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Macmillan Welfare Rights</a:t>
            </a:r>
          </a:p>
        </p:txBody>
      </p:sp>
      <p:sp>
        <p:nvSpPr>
          <p:cNvPr id="11" name="Oval 10"/>
          <p:cNvSpPr/>
          <p:nvPr/>
        </p:nvSpPr>
        <p:spPr>
          <a:xfrm>
            <a:off x="2627784" y="4815781"/>
            <a:ext cx="1440160"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err="1"/>
              <a:t>MCRactive</a:t>
            </a:r>
            <a:endParaRPr lang="en-GB" sz="1200" dirty="0"/>
          </a:p>
          <a:p>
            <a:pPr algn="ctr"/>
            <a:r>
              <a:rPr lang="en-GB" sz="1200" dirty="0"/>
              <a:t>Exercise support &amp; advice</a:t>
            </a:r>
          </a:p>
        </p:txBody>
      </p:sp>
      <p:sp>
        <p:nvSpPr>
          <p:cNvPr id="13" name="Oval 12"/>
          <p:cNvSpPr/>
          <p:nvPr/>
        </p:nvSpPr>
        <p:spPr>
          <a:xfrm>
            <a:off x="4411842" y="4751014"/>
            <a:ext cx="1456301" cy="12877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Macmillan Support group</a:t>
            </a:r>
          </a:p>
        </p:txBody>
      </p:sp>
      <p:sp>
        <p:nvSpPr>
          <p:cNvPr id="12" name="Oval 11"/>
          <p:cNvSpPr/>
          <p:nvPr/>
        </p:nvSpPr>
        <p:spPr>
          <a:xfrm>
            <a:off x="5489451" y="3596998"/>
            <a:ext cx="1448184" cy="12241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Community Support Service</a:t>
            </a:r>
          </a:p>
        </p:txBody>
      </p:sp>
      <p:sp>
        <p:nvSpPr>
          <p:cNvPr id="10" name="Oval 9"/>
          <p:cNvSpPr/>
          <p:nvPr/>
        </p:nvSpPr>
        <p:spPr>
          <a:xfrm>
            <a:off x="5592882" y="2239135"/>
            <a:ext cx="1442246" cy="119573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Complementary Therapy Service</a:t>
            </a:r>
          </a:p>
        </p:txBody>
      </p:sp>
      <p:sp>
        <p:nvSpPr>
          <p:cNvPr id="18" name="Title 17"/>
          <p:cNvSpPr>
            <a:spLocks noGrp="1"/>
          </p:cNvSpPr>
          <p:nvPr>
            <p:ph type="title"/>
          </p:nvPr>
        </p:nvSpPr>
        <p:spPr/>
        <p:txBody>
          <a:bodyPr/>
          <a:lstStyle/>
          <a:p>
            <a:r>
              <a:rPr lang="en-GB" dirty="0"/>
              <a:t>Onsite services</a:t>
            </a:r>
          </a:p>
        </p:txBody>
      </p:sp>
      <p:pic>
        <p:nvPicPr>
          <p:cNvPr id="14" name="Picture 13">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482881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p:cNvSpPr>
          <p:nvPr>
            <p:ph idx="4294967295"/>
          </p:nvPr>
        </p:nvSpPr>
        <p:spPr>
          <a:xfrm>
            <a:off x="3950838" y="983604"/>
            <a:ext cx="5193162" cy="734792"/>
          </a:xfrm>
          <a:prstGeom prst="rect">
            <a:avLst/>
          </a:prstGeom>
          <a:noFill/>
          <a:ln w="0">
            <a:noFill/>
          </a:ln>
        </p:spPr>
        <p:txBody>
          <a:bodyPr vert="horz" lIns="90000" tIns="45000" rIns="90000" bIns="45000" rtlCol="0" anchor="t">
            <a:noAutofit/>
          </a:bodyPr>
          <a:lstStyle/>
          <a:p>
            <a:pPr marL="457200" indent="0">
              <a:lnSpc>
                <a:spcPct val="90000"/>
              </a:lnSpc>
              <a:buClr>
                <a:srgbClr val="000000"/>
              </a:buClr>
              <a:buSzPct val="45000"/>
              <a:buNone/>
            </a:pPr>
            <a:r>
              <a:rPr lang="en-US" sz="2100" spc="-1" dirty="0">
                <a:solidFill>
                  <a:srgbClr val="000000"/>
                </a:solidFill>
                <a:latin typeface="Arial"/>
                <a:ea typeface="Times New Roman"/>
              </a:rPr>
              <a:t>The Macmillan Joint Working Group</a:t>
            </a:r>
            <a:endParaRPr lang="en-GB" sz="2100" spc="-1" dirty="0">
              <a:latin typeface="Arial"/>
            </a:endParaRPr>
          </a:p>
        </p:txBody>
      </p:sp>
      <p:sp>
        <p:nvSpPr>
          <p:cNvPr id="454" name="PlaceHolder 2"/>
          <p:cNvSpPr>
            <a:spLocks noGrp="1"/>
          </p:cNvSpPr>
          <p:nvPr>
            <p:ph type="title" idx="4294967295"/>
          </p:nvPr>
        </p:nvSpPr>
        <p:spPr>
          <a:xfrm>
            <a:off x="209309" y="1179552"/>
            <a:ext cx="4139640" cy="3816754"/>
          </a:xfrm>
          <a:prstGeom prst="rect">
            <a:avLst/>
          </a:prstGeom>
          <a:noFill/>
          <a:ln w="0">
            <a:noFill/>
          </a:ln>
        </p:spPr>
        <p:txBody>
          <a:bodyPr vert="horz" lIns="90000" tIns="45000" rIns="90000" bIns="45000" rtlCol="0" anchor="t">
            <a:noAutofit/>
          </a:bodyPr>
          <a:lstStyle/>
          <a:p>
            <a:pPr>
              <a:lnSpc>
                <a:spcPct val="100000"/>
              </a:lnSpc>
            </a:pPr>
            <a:r>
              <a:rPr lang="en-US" sz="1350" spc="-1" dirty="0">
                <a:solidFill>
                  <a:srgbClr val="000000"/>
                </a:solidFill>
                <a:latin typeface="Cera Pro Macmillan Light"/>
              </a:rPr>
              <a:t> The Joint working group meets quarterly. </a:t>
            </a:r>
            <a:br>
              <a:rPr lang="en-US" sz="1350" spc="-1" dirty="0">
                <a:solidFill>
                  <a:srgbClr val="000000"/>
                </a:solidFill>
                <a:latin typeface="Cera Pro Macmillan Light"/>
              </a:rPr>
            </a:br>
            <a:r>
              <a:rPr lang="en-US" sz="1350" spc="-1" dirty="0">
                <a:solidFill>
                  <a:srgbClr val="000000"/>
                </a:solidFill>
                <a:latin typeface="Cera Pro Macmillan Light"/>
              </a:rPr>
              <a:t>Its remit is to improve support for people affected by cancer through integrated joint working.  </a:t>
            </a:r>
            <a:br>
              <a:rPr lang="en-US" sz="1350" spc="-1" dirty="0">
                <a:solidFill>
                  <a:srgbClr val="000000"/>
                </a:solidFill>
                <a:latin typeface="Cera Pro Macmillan Light"/>
              </a:rPr>
            </a:br>
            <a:r>
              <a:rPr lang="en-US" sz="1350" spc="-1" dirty="0">
                <a:latin typeface="Cera Pro Macmillan Light"/>
              </a:rPr>
              <a:t/>
            </a:r>
            <a:br>
              <a:rPr lang="en-US" sz="1350" spc="-1" dirty="0">
                <a:latin typeface="Cera Pro Macmillan Light"/>
              </a:rPr>
            </a:br>
            <a:r>
              <a:rPr lang="en-US" sz="1350" spc="-1" dirty="0">
                <a:solidFill>
                  <a:srgbClr val="000000"/>
                </a:solidFill>
                <a:latin typeface="Cera Pro Macmillan Light"/>
              </a:rPr>
              <a:t>Working together on a shared online action plan towards agreed targets and goals. Strengthening and expanding existing support, identifying gaps in support and creating new provision to close the gaps.</a:t>
            </a:r>
            <a:endParaRPr lang="en-US" sz="1350" spc="-1" dirty="0">
              <a:latin typeface="Cera Pro Macmillan Light"/>
            </a:endParaRPr>
          </a:p>
        </p:txBody>
      </p:sp>
      <p:pic>
        <p:nvPicPr>
          <p:cNvPr id="455" name="Picture 454"/>
          <p:cNvPicPr/>
          <p:nvPr/>
        </p:nvPicPr>
        <p:blipFill>
          <a:blip r:embed="rId3"/>
          <a:stretch/>
        </p:blipFill>
        <p:spPr>
          <a:xfrm>
            <a:off x="4545958" y="2341568"/>
            <a:ext cx="4479840" cy="2519640"/>
          </a:xfrm>
          <a:prstGeom prst="rect">
            <a:avLst/>
          </a:prstGeom>
          <a:ln w="0">
            <a:noFill/>
          </a:ln>
        </p:spPr>
      </p:pic>
      <p:sp>
        <p:nvSpPr>
          <p:cNvPr id="4" name="PlaceHolder 3"/>
          <p:cNvSpPr>
            <a:spLocks noGrp="1"/>
          </p:cNvSpPr>
          <p:nvPr>
            <p:ph type="sldNum" idx="4294967295"/>
          </p:nvPr>
        </p:nvSpPr>
        <p:spPr/>
        <p:txBody>
          <a:bodyPr/>
          <a:lstStyle/>
          <a:p>
            <a:fld id="{9477C5C1-9ACD-4747-8A2A-84BF717B053B}" type="slidenum">
              <a:rPr/>
              <a:t>22</a:t>
            </a:fld>
            <a:endParaRPr/>
          </a:p>
        </p:txBody>
      </p:sp>
      <p:sp>
        <p:nvSpPr>
          <p:cNvPr id="2" name="TextBox 1">
            <a:extLst>
              <a:ext uri="{FF2B5EF4-FFF2-40B4-BE49-F238E27FC236}">
                <a16:creationId xmlns:a16="http://schemas.microsoft.com/office/drawing/2014/main" id="{A7D948B9-60CB-D4FE-7818-5001322C63F6}"/>
              </a:ext>
            </a:extLst>
          </p:cNvPr>
          <p:cNvSpPr txBox="1"/>
          <p:nvPr/>
        </p:nvSpPr>
        <p:spPr>
          <a:xfrm>
            <a:off x="5000625" y="4000499"/>
            <a:ext cx="3671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5" name="Picture 4" descr="Logo, company name&#10;&#10;Description automatically generated">
            <a:extLst>
              <a:ext uri="{FF2B5EF4-FFF2-40B4-BE49-F238E27FC236}">
                <a16:creationId xmlns:a16="http://schemas.microsoft.com/office/drawing/2014/main" id="{3C35FE76-B4C7-1A65-B082-828BB8D16E3C}"/>
              </a:ext>
            </a:extLst>
          </p:cNvPr>
          <p:cNvPicPr/>
          <p:nvPr/>
        </p:nvPicPr>
        <p:blipFill rotWithShape="1">
          <a:blip r:embed="rId4"/>
          <a:srcRect l="5894" t="38108" r="491" b="30737"/>
          <a:stretch/>
        </p:blipFill>
        <p:spPr>
          <a:xfrm>
            <a:off x="4499992" y="4000499"/>
            <a:ext cx="4474607" cy="952037"/>
          </a:xfrm>
          <a:prstGeom prst="rect">
            <a:avLst/>
          </a:prstGeom>
          <a:ln w="0">
            <a:noFill/>
          </a:ln>
        </p:spPr>
      </p:pic>
      <p:sp>
        <p:nvSpPr>
          <p:cNvPr id="8" name="PlaceHolder 1"/>
          <p:cNvSpPr txBox="1">
            <a:spLocks/>
          </p:cNvSpPr>
          <p:nvPr/>
        </p:nvSpPr>
        <p:spPr>
          <a:xfrm>
            <a:off x="1571002" y="229836"/>
            <a:ext cx="5949911" cy="1008112"/>
          </a:xfrm>
          <a:prstGeom prst="rect">
            <a:avLst/>
          </a:prstGeom>
          <a:noFill/>
          <a:ln w="0">
            <a:noFill/>
          </a:ln>
        </p:spPr>
        <p:txBody>
          <a:bodyPr vert="horz" lIns="90000" tIns="45000" rIns="90000" bIns="4500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0" algn="ctr">
              <a:buClr>
                <a:srgbClr val="000000"/>
              </a:buClr>
              <a:buSzPct val="45000"/>
              <a:buFont typeface="Arial" panose="020B0604020202020204" pitchFamily="34" charset="0"/>
              <a:buNone/>
            </a:pPr>
            <a:r>
              <a:rPr lang="en-US" spc="-1" dirty="0" smtClean="0">
                <a:solidFill>
                  <a:srgbClr val="000000"/>
                </a:solidFill>
                <a:latin typeface="Arial"/>
                <a:ea typeface="Times New Roman"/>
              </a:rPr>
              <a:t>Collaboration &amp; Joint working </a:t>
            </a:r>
            <a:endParaRPr lang="en-GB" spc="-1" dirty="0">
              <a:latin typeface="Arial"/>
            </a:endParaRPr>
          </a:p>
        </p:txBody>
      </p:sp>
      <p:sp>
        <p:nvSpPr>
          <p:cNvPr id="9" name="PlaceHolder 2"/>
          <p:cNvSpPr txBox="1">
            <a:spLocks/>
          </p:cNvSpPr>
          <p:nvPr/>
        </p:nvSpPr>
        <p:spPr>
          <a:xfrm>
            <a:off x="239859" y="3348282"/>
            <a:ext cx="4076805" cy="2433703"/>
          </a:xfrm>
          <a:prstGeom prst="rect">
            <a:avLst/>
          </a:prstGeom>
          <a:noFill/>
          <a:ln w="0">
            <a:noFill/>
          </a:ln>
        </p:spPr>
        <p:txBody>
          <a:bodyPr vert="horz" lIns="90000" tIns="45000" rIns="90000" bIns="4500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50" spc="-1" dirty="0" smtClean="0">
                <a:solidFill>
                  <a:srgbClr val="000000"/>
                </a:solidFill>
                <a:latin typeface="Cera Pro Macmillan Light"/>
              </a:rPr>
              <a:t>The joint working group comprises of our lead cancer nurse, Macmillan GP, Cancer services commissioner, Trusts senior service and business planning manager, 2 lead Clinical nurse specialists, Heathy minds, TOG MIND, Age </a:t>
            </a:r>
            <a:r>
              <a:rPr lang="en-US" sz="1350" spc="-1" dirty="0" err="1" smtClean="0">
                <a:solidFill>
                  <a:srgbClr val="000000"/>
                </a:solidFill>
                <a:latin typeface="Cera Pro Macmillan Light"/>
              </a:rPr>
              <a:t>uk</a:t>
            </a:r>
            <a:r>
              <a:rPr lang="en-US" sz="1350" spc="-1" dirty="0" smtClean="0">
                <a:solidFill>
                  <a:srgbClr val="000000"/>
                </a:solidFill>
                <a:latin typeface="Cera Pro Macmillan Light"/>
              </a:rPr>
              <a:t>, </a:t>
            </a:r>
            <a:r>
              <a:rPr lang="en-US" sz="1350" spc="-1" dirty="0" err="1" smtClean="0">
                <a:solidFill>
                  <a:srgbClr val="000000"/>
                </a:solidFill>
                <a:latin typeface="Cera Pro Macmillan Light"/>
              </a:rPr>
              <a:t>Neighbourhood</a:t>
            </a:r>
            <a:r>
              <a:rPr lang="en-US" sz="1350" spc="-1" dirty="0" smtClean="0">
                <a:solidFill>
                  <a:srgbClr val="000000"/>
                </a:solidFill>
                <a:latin typeface="Cera Pro Macmillan Light"/>
              </a:rPr>
              <a:t> mental health team Willow Wood, Child Bereavement UK, Action Together, Disability employment advisors Job </a:t>
            </a:r>
            <a:r>
              <a:rPr lang="en-US" sz="1350" spc="-1" dirty="0" err="1" smtClean="0">
                <a:solidFill>
                  <a:srgbClr val="000000"/>
                </a:solidFill>
                <a:latin typeface="Cera Pro Macmillan Light"/>
              </a:rPr>
              <a:t>centre</a:t>
            </a:r>
            <a:r>
              <a:rPr lang="en-US" sz="1350" spc="-1" dirty="0" smtClean="0">
                <a:solidFill>
                  <a:srgbClr val="000000"/>
                </a:solidFill>
                <a:latin typeface="Cera Pro Macmillan Light"/>
              </a:rPr>
              <a:t> plus,  Macmillan Welfare rights officer </a:t>
            </a:r>
            <a:r>
              <a:rPr lang="en-US" sz="1350" spc="-1" dirty="0" err="1" smtClean="0">
                <a:solidFill>
                  <a:srgbClr val="000000"/>
                </a:solidFill>
                <a:latin typeface="Cera Pro Macmillan Light"/>
              </a:rPr>
              <a:t>Tameside</a:t>
            </a:r>
            <a:r>
              <a:rPr lang="en-US" sz="1350" spc="-1" dirty="0" smtClean="0">
                <a:solidFill>
                  <a:srgbClr val="000000"/>
                </a:solidFill>
                <a:latin typeface="Cera Pro Macmillan Light"/>
              </a:rPr>
              <a:t> Council, Macmillan Solutions, and Diversity Matters NW (BAME community)  </a:t>
            </a:r>
            <a:endParaRPr lang="en-GB" sz="1350" spc="-1" dirty="0">
              <a:latin typeface="Arial"/>
            </a:endParaRPr>
          </a:p>
        </p:txBody>
      </p:sp>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521973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title" idx="4294967295"/>
          </p:nvPr>
        </p:nvSpPr>
        <p:spPr>
          <a:xfrm>
            <a:off x="278519" y="551972"/>
            <a:ext cx="8228880" cy="856440"/>
          </a:xfrm>
          <a:prstGeom prst="rect">
            <a:avLst/>
          </a:prstGeom>
          <a:noFill/>
          <a:ln w="0">
            <a:noFill/>
          </a:ln>
        </p:spPr>
        <p:txBody>
          <a:bodyPr vert="horz" lIns="90000" tIns="45000" rIns="90000" bIns="45000" rtlCol="0" anchor="ctr">
            <a:noAutofit/>
          </a:bodyPr>
          <a:lstStyle/>
          <a:p>
            <a:pPr algn="ctr">
              <a:lnSpc>
                <a:spcPct val="100000"/>
              </a:lnSpc>
              <a:buNone/>
            </a:pPr>
            <a:r>
              <a:rPr lang="en-GB" sz="2900" b="1" spc="-1" dirty="0">
                <a:solidFill>
                  <a:srgbClr val="006600"/>
                </a:solidFill>
                <a:latin typeface="Arial"/>
              </a:rPr>
              <a:t>Tameside &amp; Glossop Macmillan </a:t>
            </a:r>
            <a:r>
              <a:rPr sz="2900" dirty="0"/>
              <a:t/>
            </a:r>
            <a:br>
              <a:rPr sz="2900" dirty="0"/>
            </a:br>
            <a:r>
              <a:rPr lang="en-GB" sz="2900" b="1" spc="-1" dirty="0">
                <a:solidFill>
                  <a:srgbClr val="006600"/>
                </a:solidFill>
                <a:latin typeface="Arial"/>
              </a:rPr>
              <a:t>Joint working Group - Actions </a:t>
            </a:r>
            <a:endParaRPr lang="en-GB" sz="2900" spc="-1" dirty="0">
              <a:latin typeface="Arial"/>
            </a:endParaRPr>
          </a:p>
        </p:txBody>
      </p:sp>
      <p:pic>
        <p:nvPicPr>
          <p:cNvPr id="457" name="Picture 3_ 2"/>
          <p:cNvPicPr/>
          <p:nvPr/>
        </p:nvPicPr>
        <p:blipFill>
          <a:blip r:embed="rId2"/>
          <a:stretch/>
        </p:blipFill>
        <p:spPr>
          <a:xfrm>
            <a:off x="264047" y="5253397"/>
            <a:ext cx="2643120" cy="459000"/>
          </a:xfrm>
          <a:prstGeom prst="rect">
            <a:avLst/>
          </a:prstGeom>
          <a:ln w="0">
            <a:noFill/>
          </a:ln>
        </p:spPr>
      </p:pic>
      <p:pic>
        <p:nvPicPr>
          <p:cNvPr id="458" name="Picture 457"/>
          <p:cNvPicPr/>
          <p:nvPr/>
        </p:nvPicPr>
        <p:blipFill>
          <a:blip r:embed="rId3"/>
          <a:stretch/>
        </p:blipFill>
        <p:spPr>
          <a:xfrm>
            <a:off x="3120119" y="4504670"/>
            <a:ext cx="6023880" cy="1358280"/>
          </a:xfrm>
          <a:prstGeom prst="rect">
            <a:avLst/>
          </a:prstGeom>
          <a:ln w="0">
            <a:noFill/>
          </a:ln>
        </p:spPr>
      </p:pic>
      <p:sp>
        <p:nvSpPr>
          <p:cNvPr id="460" name="Freeform 459"/>
          <p:cNvSpPr/>
          <p:nvPr/>
        </p:nvSpPr>
        <p:spPr>
          <a:xfrm>
            <a:off x="6624360" y="1757250"/>
            <a:ext cx="2519640" cy="2421360"/>
          </a:xfrm>
          <a:custGeom>
            <a:avLst/>
            <a:gdLst/>
            <a:ahLst/>
            <a:cxnLst/>
            <a:rect l="l" t="t" r="r" b="b"/>
            <a:pathLst>
              <a:path w="22477" h="21600">
                <a:moveTo>
                  <a:pt x="3600" y="0"/>
                </a:moveTo>
                <a:arcTo wR="3600" hR="3600" stAng="16200000" swAng="-5400000"/>
                <a:lnTo>
                  <a:pt x="0" y="18000"/>
                </a:lnTo>
                <a:arcTo wR="3600" hR="3600" stAng="10800000" swAng="-5400000"/>
                <a:lnTo>
                  <a:pt x="18877" y="21600"/>
                </a:lnTo>
                <a:arcTo wR="2723" hR="3600" stAng="5400000" swAng="-5400000"/>
                <a:lnTo>
                  <a:pt x="21600" y="3600"/>
                </a:lnTo>
                <a:arcTo wR="2723" hR="3600" stAng="0" swAng="-5400000"/>
                <a:close/>
              </a:path>
            </a:pathLst>
          </a:custGeom>
          <a:solidFill>
            <a:schemeClr val="accent2">
              <a:lumMod val="40000"/>
              <a:lumOff val="60000"/>
            </a:schemeClr>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r>
              <a:rPr lang="en-GB" sz="1050" b="1" spc="-1">
                <a:solidFill>
                  <a:srgbClr val="000000"/>
                </a:solidFill>
                <a:latin typeface="arial"/>
                <a:ea typeface="DejaVu Sans"/>
              </a:rPr>
              <a:t>Digital support</a:t>
            </a:r>
            <a:endParaRPr lang="en-GB" sz="1050" spc="-1">
              <a:latin typeface="Arial"/>
            </a:endParaRPr>
          </a:p>
          <a:p>
            <a:pPr>
              <a:lnSpc>
                <a:spcPct val="100000"/>
              </a:lnSpc>
              <a:buNone/>
            </a:pPr>
            <a:r>
              <a:rPr lang="en-GB" sz="1050" spc="-1">
                <a:solidFill>
                  <a:srgbClr val="000000"/>
                </a:solidFill>
                <a:latin typeface="arial"/>
                <a:ea typeface="DejaVu Sans"/>
              </a:rPr>
              <a:t>Clear points of access for digital information, online directories, tools and support  for people affected by cancer and health care professionals  Online offer creation of new or identification of existing support streams which can be offered by phone, Online, face to face  or in some cases choice of all three. Better promoted to PABC and Clinicians Including online support groups, videos and message boards.</a:t>
            </a:r>
            <a:endParaRPr lang="en-GB" sz="1050" spc="-1">
              <a:latin typeface="Arial"/>
            </a:endParaRPr>
          </a:p>
        </p:txBody>
      </p:sp>
      <p:sp>
        <p:nvSpPr>
          <p:cNvPr id="2" name="Rounded Rectangle 1"/>
          <p:cNvSpPr/>
          <p:nvPr/>
        </p:nvSpPr>
        <p:spPr>
          <a:xfrm>
            <a:off x="250918" y="1814684"/>
            <a:ext cx="2922232" cy="11457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050" b="1" u="sng" spc="-1">
                <a:solidFill>
                  <a:srgbClr val="000000"/>
                </a:solidFill>
                <a:latin typeface="arial"/>
                <a:ea typeface="Noto Sans CJK SC"/>
              </a:rPr>
              <a:t>Palliative Care Well-being &amp; Psychological Support</a:t>
            </a:r>
            <a:endParaRPr lang="en-GB" sz="1050" spc="-1">
              <a:solidFill>
                <a:prstClr val="black"/>
              </a:solidFill>
            </a:endParaRPr>
          </a:p>
          <a:p>
            <a:pPr lvl="0"/>
            <a:r>
              <a:rPr lang="en-GB" sz="1050" spc="-1">
                <a:solidFill>
                  <a:srgbClr val="000000"/>
                </a:solidFill>
                <a:latin typeface="arial"/>
                <a:ea typeface="Noto Sans CJK SC"/>
              </a:rPr>
              <a:t>Map appropriate national and local services</a:t>
            </a:r>
            <a:endParaRPr lang="en-GB" sz="1050" spc="-1">
              <a:solidFill>
                <a:prstClr val="black"/>
              </a:solidFill>
            </a:endParaRPr>
          </a:p>
          <a:p>
            <a:pPr lvl="0"/>
            <a:r>
              <a:rPr lang="en-GB" sz="1050" spc="-1">
                <a:solidFill>
                  <a:srgbClr val="000000"/>
                </a:solidFill>
                <a:latin typeface="arial"/>
                <a:ea typeface="Noto Sans CJK SC"/>
              </a:rPr>
              <a:t>Identify gaps in support and propose solutions</a:t>
            </a:r>
            <a:r>
              <a:rPr lang="en-GB" sz="1050" spc="-1">
                <a:solidFill>
                  <a:srgbClr val="000000"/>
                </a:solidFill>
                <a:latin typeface="arial"/>
              </a:rPr>
              <a:t>  </a:t>
            </a:r>
            <a:endParaRPr lang="en-GB" sz="1050" spc="-1">
              <a:solidFill>
                <a:prstClr val="black"/>
              </a:solidFill>
            </a:endParaRPr>
          </a:p>
          <a:p>
            <a:pPr lvl="0"/>
            <a:r>
              <a:rPr lang="en-GB" sz="1050" spc="-1">
                <a:solidFill>
                  <a:srgbClr val="000000"/>
                </a:solidFill>
                <a:latin typeface="arial"/>
              </a:rPr>
              <a:t>Agree a palliative care counselling and support Pathway / network</a:t>
            </a:r>
            <a:endParaRPr lang="en-GB" sz="1050" spc="-1">
              <a:solidFill>
                <a:prstClr val="black"/>
              </a:solidFill>
            </a:endParaRPr>
          </a:p>
        </p:txBody>
      </p:sp>
      <p:sp>
        <p:nvSpPr>
          <p:cNvPr id="12" name="Rounded Rectangle 11"/>
          <p:cNvSpPr/>
          <p:nvPr/>
        </p:nvSpPr>
        <p:spPr>
          <a:xfrm>
            <a:off x="237143" y="3073331"/>
            <a:ext cx="2896753" cy="106451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191"/>
              </a:spcBef>
              <a:spcAft>
                <a:spcPts val="992"/>
              </a:spcAft>
            </a:pPr>
            <a:r>
              <a:rPr lang="en-GB" sz="1050" b="1" u="sng" spc="-1">
                <a:solidFill>
                  <a:srgbClr val="000000"/>
                </a:solidFill>
                <a:latin typeface="arial"/>
                <a:ea typeface="Noto Sans CJK SC"/>
              </a:rPr>
              <a:t>General Practice – Primary Care</a:t>
            </a:r>
            <a:endParaRPr lang="en-GB" sz="1050" spc="-1">
              <a:solidFill>
                <a:prstClr val="black"/>
              </a:solidFill>
            </a:endParaRPr>
          </a:p>
          <a:p>
            <a:pPr lvl="0"/>
            <a:r>
              <a:rPr lang="en-GB" sz="1050" spc="-1">
                <a:solidFill>
                  <a:srgbClr val="000000"/>
                </a:solidFill>
                <a:latin typeface="arial"/>
                <a:ea typeface="Noto Sans CJK SC"/>
              </a:rPr>
              <a:t>Build links and create the facility to take referrals directly from primary care services to Macmillan information and support increasing access to support</a:t>
            </a:r>
            <a:r>
              <a:rPr lang="en-GB" sz="1050" spc="-1">
                <a:solidFill>
                  <a:srgbClr val="000000"/>
                </a:solidFill>
                <a:latin typeface="arial"/>
              </a:rPr>
              <a:t> </a:t>
            </a:r>
            <a:endParaRPr lang="en-GB" sz="1050" spc="-1">
              <a:solidFill>
                <a:prstClr val="black"/>
              </a:solidFill>
            </a:endParaRPr>
          </a:p>
        </p:txBody>
      </p:sp>
      <p:sp>
        <p:nvSpPr>
          <p:cNvPr id="13" name="Rounded Rectangle 12"/>
          <p:cNvSpPr/>
          <p:nvPr/>
        </p:nvSpPr>
        <p:spPr>
          <a:xfrm>
            <a:off x="3540379" y="3170024"/>
            <a:ext cx="2981237" cy="11908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Clr>
                <a:srgbClr val="000000"/>
              </a:buClr>
              <a:buSzPct val="45000"/>
              <a:buFont typeface="Wingdings" charset="2"/>
              <a:buChar char=""/>
            </a:pPr>
            <a:r>
              <a:rPr lang="en-GB" sz="1050" spc="-1">
                <a:solidFill>
                  <a:prstClr val="black"/>
                </a:solidFill>
                <a:latin typeface="ariel"/>
              </a:rPr>
              <a:t>Community Cancer Champions</a:t>
            </a:r>
            <a:endParaRPr lang="en-GB" sz="1050" spc="-1">
              <a:solidFill>
                <a:prstClr val="black"/>
              </a:solidFill>
            </a:endParaRPr>
          </a:p>
          <a:p>
            <a:pPr marL="216000" indent="-216000">
              <a:buClr>
                <a:srgbClr val="000000"/>
              </a:buClr>
              <a:buSzPct val="45000"/>
              <a:buFont typeface="Wingdings" charset="2"/>
              <a:buChar char=""/>
            </a:pPr>
            <a:r>
              <a:rPr lang="en-GB" sz="1050" spc="-1">
                <a:solidFill>
                  <a:prstClr val="black"/>
                </a:solidFill>
                <a:latin typeface="ariel"/>
              </a:rPr>
              <a:t>Physical activity &amp; diet</a:t>
            </a:r>
            <a:endParaRPr lang="en-GB" sz="1050" spc="-1">
              <a:solidFill>
                <a:prstClr val="black"/>
              </a:solidFill>
            </a:endParaRPr>
          </a:p>
          <a:p>
            <a:pPr marL="216000" indent="-216000">
              <a:buClr>
                <a:srgbClr val="000000"/>
              </a:buClr>
              <a:buSzPct val="45000"/>
              <a:buFont typeface="Wingdings" charset="2"/>
              <a:buChar char=""/>
            </a:pPr>
            <a:r>
              <a:rPr lang="en-GB" sz="1050" spc="-1">
                <a:solidFill>
                  <a:prstClr val="black"/>
                </a:solidFill>
                <a:latin typeface="ariel"/>
              </a:rPr>
              <a:t>Self Image, mental &amp; physical</a:t>
            </a:r>
            <a:endParaRPr lang="en-GB" sz="1050" spc="-1">
              <a:solidFill>
                <a:prstClr val="black"/>
              </a:solidFill>
            </a:endParaRPr>
          </a:p>
          <a:p>
            <a:pPr marL="216000" indent="-216000">
              <a:buClr>
                <a:srgbClr val="000000"/>
              </a:buClr>
              <a:buSzPct val="45000"/>
              <a:buFont typeface="Wingdings" charset="2"/>
              <a:buChar char=""/>
            </a:pPr>
            <a:r>
              <a:rPr lang="en-GB" sz="1050" spc="-1">
                <a:solidFill>
                  <a:prstClr val="black"/>
                </a:solidFill>
                <a:latin typeface="ariel"/>
              </a:rPr>
              <a:t>Social prescribing for cancer</a:t>
            </a:r>
            <a:endParaRPr lang="en-GB" sz="1050" spc="-1">
              <a:solidFill>
                <a:prstClr val="black"/>
              </a:solidFill>
            </a:endParaRPr>
          </a:p>
          <a:p>
            <a:pPr marL="216000" indent="-216000">
              <a:buClr>
                <a:srgbClr val="000000"/>
              </a:buClr>
              <a:buSzPct val="45000"/>
              <a:buFont typeface="Wingdings" charset="2"/>
              <a:buChar char=""/>
            </a:pPr>
            <a:r>
              <a:rPr lang="en-GB" sz="1050" spc="-1">
                <a:solidFill>
                  <a:prstClr val="black"/>
                </a:solidFill>
                <a:latin typeface="ariel"/>
              </a:rPr>
              <a:t>Multi-faith, ethnicity, awareness &amp; support</a:t>
            </a:r>
            <a:endParaRPr lang="en-GB" sz="1050" spc="-1">
              <a:solidFill>
                <a:prstClr val="black"/>
              </a:solidFill>
            </a:endParaRPr>
          </a:p>
        </p:txBody>
      </p:sp>
      <p:sp>
        <p:nvSpPr>
          <p:cNvPr id="14" name="Rounded Rectangle 13"/>
          <p:cNvSpPr/>
          <p:nvPr/>
        </p:nvSpPr>
        <p:spPr>
          <a:xfrm>
            <a:off x="3540380" y="1769578"/>
            <a:ext cx="2981237" cy="1190880"/>
          </a:xfrm>
          <a:prstGeom prst="round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050" b="1" u="sng" spc="-1">
                <a:solidFill>
                  <a:srgbClr val="000000"/>
                </a:solidFill>
                <a:latin typeface="ariel"/>
                <a:ea typeface="Noto Sans CJK SC"/>
              </a:rPr>
              <a:t>Curative intent  - </a:t>
            </a:r>
            <a:endParaRPr lang="en-GB" sz="1050" spc="-1">
              <a:solidFill>
                <a:prstClr val="black"/>
              </a:solidFill>
            </a:endParaRPr>
          </a:p>
          <a:p>
            <a:pPr lvl="0"/>
            <a:r>
              <a:rPr lang="en-GB" sz="1050" b="1" u="sng" spc="-1">
                <a:solidFill>
                  <a:srgbClr val="000000"/>
                </a:solidFill>
                <a:latin typeface="ariel"/>
                <a:ea typeface="Noto Sans CJK SC"/>
              </a:rPr>
              <a:t>Psychological Support and Holistic well-being</a:t>
            </a:r>
            <a:endParaRPr lang="en-GB" sz="1050" spc="-1">
              <a:solidFill>
                <a:prstClr val="black"/>
              </a:solidFill>
            </a:endParaRPr>
          </a:p>
          <a:p>
            <a:pPr lvl="0"/>
            <a:r>
              <a:rPr lang="en-GB" sz="1050" spc="-1">
                <a:solidFill>
                  <a:srgbClr val="000000"/>
                </a:solidFill>
                <a:latin typeface="ariel"/>
                <a:ea typeface="Noto Sans CJK SC"/>
              </a:rPr>
              <a:t>Working with relevant stakeholders identify a robust pathway into psychological support for people affected by cancer</a:t>
            </a:r>
            <a:endParaRPr lang="en-GB" sz="1050" spc="-1">
              <a:solidFill>
                <a:prstClr val="black"/>
              </a:solidFill>
            </a:endParaRPr>
          </a:p>
        </p:txBody>
      </p:sp>
      <p:sp>
        <p:nvSpPr>
          <p:cNvPr id="15" name="Rounded Rectangle 14"/>
          <p:cNvSpPr/>
          <p:nvPr/>
        </p:nvSpPr>
        <p:spPr>
          <a:xfrm>
            <a:off x="250917" y="4272285"/>
            <a:ext cx="2869202" cy="91152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Clr>
                <a:srgbClr val="000000"/>
              </a:buClr>
              <a:buSzPct val="45000"/>
              <a:buFont typeface="Wingdings" charset="2"/>
              <a:buChar char=""/>
            </a:pPr>
            <a:r>
              <a:rPr lang="en-GB" sz="1050" b="1" spc="-1" dirty="0">
                <a:solidFill>
                  <a:srgbClr val="000000"/>
                </a:solidFill>
                <a:latin typeface="ariel"/>
              </a:rPr>
              <a:t>Promotion &amp; Awareness</a:t>
            </a:r>
            <a:endParaRPr lang="en-GB" sz="1050" spc="-1" dirty="0">
              <a:solidFill>
                <a:prstClr val="black"/>
              </a:solidFill>
            </a:endParaRPr>
          </a:p>
          <a:p>
            <a:pPr marL="216000" indent="-216000">
              <a:buClr>
                <a:srgbClr val="000000"/>
              </a:buClr>
              <a:buSzPct val="45000"/>
              <a:buFont typeface="Wingdings" charset="2"/>
              <a:buChar char=""/>
            </a:pPr>
            <a:r>
              <a:rPr lang="en-GB" sz="1050" spc="-1" dirty="0">
                <a:solidFill>
                  <a:srgbClr val="000000"/>
                </a:solidFill>
                <a:latin typeface="ariel"/>
              </a:rPr>
              <a:t>Creation of an easy to access network to reliably and repeatedly promote available services for People affected by cancer</a:t>
            </a:r>
            <a:endParaRPr lang="en-GB" sz="1050" spc="-1" dirty="0">
              <a:solidFill>
                <a:prstClr val="black"/>
              </a:solidFill>
            </a:endParaRPr>
          </a:p>
        </p:txBody>
      </p:sp>
      <p:pic>
        <p:nvPicPr>
          <p:cNvPr id="11" name="Picture 10">
            <a:extLst>
              <a:ext uri="{FF2B5EF4-FFF2-40B4-BE49-F238E27FC236}">
                <a16:creationId xmlns:a16="http://schemas.microsoft.com/office/drawing/2014/main" id="{7AE6D91D-37CE-4250-81F5-9518404E5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15929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Arial" panose="020B0604020202020204" pitchFamily="34" charset="0"/>
              </a:defRPr>
            </a:lvl1pPr>
            <a:lvl2pPr marL="557213" indent="-214313" eaLnBrk="0" hangingPunct="0">
              <a:defRPr sz="1800">
                <a:solidFill>
                  <a:schemeClr val="tx1"/>
                </a:solidFill>
                <a:latin typeface="Arial" panose="020B0604020202020204" pitchFamily="34" charset="0"/>
              </a:defRPr>
            </a:lvl2pPr>
            <a:lvl3pPr marL="857250" indent="-171450" eaLnBrk="0" hangingPunct="0">
              <a:defRPr sz="1800">
                <a:solidFill>
                  <a:schemeClr val="tx1"/>
                </a:solidFill>
                <a:latin typeface="Arial" panose="020B0604020202020204" pitchFamily="34" charset="0"/>
              </a:defRPr>
            </a:lvl3pPr>
            <a:lvl4pPr marL="1200150" indent="-171450" eaLnBrk="0" hangingPunct="0">
              <a:defRPr sz="1800">
                <a:solidFill>
                  <a:schemeClr val="tx1"/>
                </a:solidFill>
                <a:latin typeface="Arial" panose="020B0604020202020204" pitchFamily="34" charset="0"/>
              </a:defRPr>
            </a:lvl4pPr>
            <a:lvl5pPr marL="1543050" indent="-171450" eaLnBrk="0" hangingPunct="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eaLnBrk="1" fontAlgn="base" hangingPunct="1">
              <a:spcBef>
                <a:spcPct val="0"/>
              </a:spcBef>
              <a:spcAft>
                <a:spcPct val="0"/>
              </a:spcAft>
            </a:pPr>
            <a:r>
              <a:rPr lang="en-GB" altLang="en-US" sz="1050">
                <a:solidFill>
                  <a:srgbClr val="005C46"/>
                </a:solidFill>
              </a:rPr>
              <a:t> </a:t>
            </a:r>
          </a:p>
        </p:txBody>
      </p:sp>
      <p:sp>
        <p:nvSpPr>
          <p:cNvPr id="5" name="TextBox 4"/>
          <p:cNvSpPr txBox="1"/>
          <p:nvPr/>
        </p:nvSpPr>
        <p:spPr>
          <a:xfrm>
            <a:off x="5798128" y="1790042"/>
            <a:ext cx="2799341" cy="304699"/>
          </a:xfrm>
          <a:prstGeom prst="rect">
            <a:avLst/>
          </a:prstGeom>
          <a:noFill/>
        </p:spPr>
        <p:txBody>
          <a:bodyPr wrap="square" rtlCol="0">
            <a:spAutoFit/>
          </a:bodyPr>
          <a:lstStyle/>
          <a:p>
            <a:pPr>
              <a:lnSpc>
                <a:spcPct val="115000"/>
              </a:lnSpc>
              <a:spcAft>
                <a:spcPts val="750"/>
              </a:spcAft>
            </a:pPr>
            <a:r>
              <a:rPr lang="en-GB" sz="1200" b="1"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Tameside Macmillan Welfare Rights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702"/>
          <a:stretch/>
        </p:blipFill>
        <p:spPr>
          <a:xfrm>
            <a:off x="4499992" y="346224"/>
            <a:ext cx="4445000" cy="6192688"/>
          </a:xfrm>
          <a:prstGeom prst="rect">
            <a:avLst/>
          </a:prstGeom>
        </p:spPr>
      </p:pic>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255220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PlaceHolder 2"/>
          <p:cNvSpPr>
            <a:spLocks noGrp="1"/>
          </p:cNvSpPr>
          <p:nvPr>
            <p:ph idx="4294967295"/>
          </p:nvPr>
        </p:nvSpPr>
        <p:spPr>
          <a:xfrm>
            <a:off x="470520" y="2060848"/>
            <a:ext cx="8280000" cy="758520"/>
          </a:xfrm>
          <a:prstGeom prst="rect">
            <a:avLst/>
          </a:prstGeom>
          <a:noFill/>
          <a:ln w="0">
            <a:noFill/>
          </a:ln>
        </p:spPr>
        <p:txBody>
          <a:bodyPr lIns="90000" tIns="45000" rIns="90000" bIns="45000" anchor="t">
            <a:noAutofit/>
          </a:bodyPr>
          <a:lstStyle/>
          <a:p>
            <a:pPr indent="-324000" algn="ctr">
              <a:lnSpc>
                <a:spcPct val="90000"/>
              </a:lnSpc>
              <a:spcBef>
                <a:spcPts val="1001"/>
              </a:spcBef>
              <a:tabLst>
                <a:tab pos="0" algn="l"/>
              </a:tabLst>
            </a:pPr>
            <a:r>
              <a:rPr lang="en-US" sz="2100" b="1" spc="-1">
                <a:solidFill>
                  <a:srgbClr val="000000"/>
                </a:solidFill>
                <a:latin typeface="Cera Pro Macmillan"/>
              </a:rPr>
              <a:t>Microsoft teams – </a:t>
            </a:r>
          </a:p>
          <a:p>
            <a:pPr indent="-324000" algn="ctr">
              <a:lnSpc>
                <a:spcPct val="90000"/>
              </a:lnSpc>
              <a:spcBef>
                <a:spcPts val="1001"/>
              </a:spcBef>
              <a:tabLst>
                <a:tab pos="0" algn="l"/>
              </a:tabLst>
            </a:pPr>
            <a:r>
              <a:rPr lang="en-US" sz="2100" b="1" spc="-1">
                <a:solidFill>
                  <a:srgbClr val="000000"/>
                </a:solidFill>
                <a:latin typeface="Cera Pro Macmillan"/>
              </a:rPr>
              <a:t>Kanban &amp; agile – online dynamic action plans</a:t>
            </a:r>
          </a:p>
        </p:txBody>
      </p:sp>
      <p:sp>
        <p:nvSpPr>
          <p:cNvPr id="469" name="PlaceHolder 3"/>
          <p:cNvSpPr>
            <a:spLocks noGrp="1"/>
          </p:cNvSpPr>
          <p:nvPr>
            <p:ph idx="4294967295"/>
          </p:nvPr>
        </p:nvSpPr>
        <p:spPr>
          <a:xfrm>
            <a:off x="3385441" y="4455810"/>
            <a:ext cx="3377497" cy="361440"/>
          </a:xfrm>
          <a:prstGeom prst="rect">
            <a:avLst/>
          </a:prstGeom>
          <a:noFill/>
          <a:ln w="0">
            <a:noFill/>
          </a:ln>
        </p:spPr>
        <p:txBody>
          <a:bodyPr lIns="90000" tIns="45000" rIns="90000" bIns="45000" anchor="t">
            <a:noAutofit/>
          </a:bodyPr>
          <a:lstStyle/>
          <a:p>
            <a:pPr indent="-323850" algn="ctr">
              <a:lnSpc>
                <a:spcPct val="90000"/>
              </a:lnSpc>
              <a:spcBef>
                <a:spcPts val="751"/>
              </a:spcBef>
              <a:tabLst>
                <a:tab pos="0" algn="l"/>
              </a:tabLst>
            </a:pPr>
            <a:r>
              <a:rPr lang="en-US" sz="1600" spc="-1">
                <a:solidFill>
                  <a:srgbClr val="FFFFFF"/>
                </a:solidFill>
                <a:latin typeface="Cera Pro Macmillan Light"/>
              </a:rPr>
              <a:t>Future bespoke platform</a:t>
            </a:r>
            <a:endParaRPr lang="en-US"/>
          </a:p>
        </p:txBody>
      </p:sp>
      <p:sp>
        <p:nvSpPr>
          <p:cNvPr id="470" name="Slide Number Placeholder 3"/>
          <p:cNvSpPr/>
          <p:nvPr/>
        </p:nvSpPr>
        <p:spPr>
          <a:xfrm>
            <a:off x="7382520" y="5672250"/>
            <a:ext cx="1631880" cy="21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0D41CB34-EA21-4BB3-9125-6F9E5DE5A48E}" type="slidenum">
              <a:rPr lang="en-US" sz="1000" spc="-1">
                <a:solidFill>
                  <a:srgbClr val="FFFFFF"/>
                </a:solidFill>
                <a:latin typeface="Cera Pro Macmillan"/>
              </a:rPr>
              <a:t>25</a:t>
            </a:fld>
            <a:endParaRPr lang="en-GB" sz="1000" spc="-1">
              <a:latin typeface="Arial"/>
            </a:endParaRPr>
          </a:p>
        </p:txBody>
      </p:sp>
      <p:sp>
        <p:nvSpPr>
          <p:cNvPr id="471" name="PlaceHolder 4"/>
          <p:cNvSpPr>
            <a:spLocks noGrp="1"/>
          </p:cNvSpPr>
          <p:nvPr>
            <p:ph type="sldNum" idx="4294967295"/>
          </p:nvPr>
        </p:nvSpPr>
        <p:spPr>
          <a:xfrm>
            <a:off x="8750520" y="5672250"/>
            <a:ext cx="263880" cy="217080"/>
          </a:xfrm>
          <a:prstGeom prst="rect">
            <a:avLst/>
          </a:prstGeom>
          <a:noFill/>
          <a:ln w="0">
            <a:noFill/>
          </a:ln>
        </p:spPr>
        <p:txBody>
          <a:bodyPr lIns="90000" tIns="45000" rIns="90000" bIns="45000" anchor="t">
            <a:noAutofit/>
          </a:bodyPr>
          <a:lstStyle>
            <a:lvl1pPr algn="r">
              <a:lnSpc>
                <a:spcPct val="100000"/>
              </a:lnSpc>
              <a:buNone/>
              <a:defRPr lang="en-US" sz="1000" b="0" strike="noStrike" spc="-1">
                <a:solidFill>
                  <a:srgbClr val="FFFFFF"/>
                </a:solidFill>
                <a:latin typeface="Cera Pro Macmillan Light"/>
              </a:defRPr>
            </a:lvl1pPr>
          </a:lstStyle>
          <a:p>
            <a:pPr algn="r">
              <a:lnSpc>
                <a:spcPct val="100000"/>
              </a:lnSpc>
              <a:buNone/>
            </a:pPr>
            <a:fld id="{B78F869C-92B2-4591-941F-C715551991A0}" type="slidenum">
              <a:rPr lang="en-US"/>
              <a:t>25</a:t>
            </a:fld>
            <a:endParaRPr lang="en-GB">
              <a:latin typeface="Times New Roman"/>
            </a:endParaRPr>
          </a:p>
        </p:txBody>
      </p:sp>
      <p:pic>
        <p:nvPicPr>
          <p:cNvPr id="7" name="Picture 6">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6300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Picture 471"/>
          <p:cNvPicPr/>
          <p:nvPr/>
        </p:nvPicPr>
        <p:blipFill>
          <a:blip r:embed="rId2"/>
          <a:stretch/>
        </p:blipFill>
        <p:spPr>
          <a:xfrm>
            <a:off x="6287400" y="1706850"/>
            <a:ext cx="2333880" cy="3998880"/>
          </a:xfrm>
          <a:prstGeom prst="rect">
            <a:avLst/>
          </a:prstGeom>
          <a:ln w="0">
            <a:noFill/>
          </a:ln>
        </p:spPr>
      </p:pic>
      <p:pic>
        <p:nvPicPr>
          <p:cNvPr id="473" name="Picture 472"/>
          <p:cNvPicPr/>
          <p:nvPr/>
        </p:nvPicPr>
        <p:blipFill>
          <a:blip r:embed="rId3"/>
          <a:srcRect t="1529" r="5793"/>
          <a:stretch/>
        </p:blipFill>
        <p:spPr>
          <a:xfrm>
            <a:off x="130680" y="1575450"/>
            <a:ext cx="2612160" cy="4186440"/>
          </a:xfrm>
          <a:prstGeom prst="rect">
            <a:avLst/>
          </a:prstGeom>
          <a:ln w="0">
            <a:noFill/>
          </a:ln>
        </p:spPr>
      </p:pic>
      <p:pic>
        <p:nvPicPr>
          <p:cNvPr id="474" name="Picture 473"/>
          <p:cNvPicPr/>
          <p:nvPr/>
        </p:nvPicPr>
        <p:blipFill>
          <a:blip r:embed="rId4"/>
          <a:stretch/>
        </p:blipFill>
        <p:spPr>
          <a:xfrm>
            <a:off x="3124800" y="1575450"/>
            <a:ext cx="2948760" cy="4180680"/>
          </a:xfrm>
          <a:prstGeom prst="rect">
            <a:avLst/>
          </a:prstGeom>
          <a:ln w="0">
            <a:noFill/>
          </a:ln>
        </p:spPr>
      </p:pic>
      <p:sp>
        <p:nvSpPr>
          <p:cNvPr id="475" name="Freeform 474"/>
          <p:cNvSpPr/>
          <p:nvPr/>
        </p:nvSpPr>
        <p:spPr>
          <a:xfrm>
            <a:off x="2481120" y="1053090"/>
            <a:ext cx="444096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New &amp; Incoming </a:t>
            </a:r>
            <a:endParaRPr lang="en-GB" sz="1629" spc="-1">
              <a:latin typeface="Arial"/>
            </a:endParaRPr>
          </a:p>
        </p:txBody>
      </p:sp>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53078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Freeform 475"/>
          <p:cNvSpPr/>
          <p:nvPr/>
        </p:nvSpPr>
        <p:spPr>
          <a:xfrm>
            <a:off x="2481120" y="1053090"/>
            <a:ext cx="444096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Shared Objectives</a:t>
            </a:r>
            <a:endParaRPr lang="en-GB" sz="1629" spc="-1">
              <a:latin typeface="Arial"/>
            </a:endParaRPr>
          </a:p>
        </p:txBody>
      </p:sp>
      <p:pic>
        <p:nvPicPr>
          <p:cNvPr id="477" name="Picture 476"/>
          <p:cNvPicPr/>
          <p:nvPr/>
        </p:nvPicPr>
        <p:blipFill>
          <a:blip r:embed="rId2"/>
          <a:stretch/>
        </p:blipFill>
        <p:spPr>
          <a:xfrm>
            <a:off x="456480" y="1715490"/>
            <a:ext cx="1780920" cy="3517920"/>
          </a:xfrm>
          <a:prstGeom prst="rect">
            <a:avLst/>
          </a:prstGeom>
          <a:ln w="0">
            <a:noFill/>
          </a:ln>
        </p:spPr>
      </p:pic>
      <p:pic>
        <p:nvPicPr>
          <p:cNvPr id="478" name="Picture 477"/>
          <p:cNvPicPr/>
          <p:nvPr/>
        </p:nvPicPr>
        <p:blipFill>
          <a:blip r:embed="rId3"/>
          <a:stretch/>
        </p:blipFill>
        <p:spPr>
          <a:xfrm>
            <a:off x="2567520" y="1640610"/>
            <a:ext cx="1582200" cy="1697400"/>
          </a:xfrm>
          <a:prstGeom prst="rect">
            <a:avLst/>
          </a:prstGeom>
          <a:ln w="0">
            <a:noFill/>
          </a:ln>
        </p:spPr>
      </p:pic>
      <p:pic>
        <p:nvPicPr>
          <p:cNvPr id="479" name="Picture 478"/>
          <p:cNvPicPr/>
          <p:nvPr/>
        </p:nvPicPr>
        <p:blipFill>
          <a:blip r:embed="rId4"/>
          <a:stretch/>
        </p:blipFill>
        <p:spPr>
          <a:xfrm>
            <a:off x="2524320" y="3404610"/>
            <a:ext cx="1328760" cy="1599480"/>
          </a:xfrm>
          <a:prstGeom prst="rect">
            <a:avLst/>
          </a:prstGeom>
          <a:ln w="0">
            <a:noFill/>
          </a:ln>
        </p:spPr>
      </p:pic>
      <p:pic>
        <p:nvPicPr>
          <p:cNvPr id="480" name="Picture 479"/>
          <p:cNvPicPr/>
          <p:nvPr/>
        </p:nvPicPr>
        <p:blipFill>
          <a:blip r:embed="rId5"/>
          <a:stretch/>
        </p:blipFill>
        <p:spPr>
          <a:xfrm>
            <a:off x="4505760" y="1627650"/>
            <a:ext cx="2089440" cy="2757600"/>
          </a:xfrm>
          <a:prstGeom prst="rect">
            <a:avLst/>
          </a:prstGeom>
          <a:ln w="0">
            <a:noFill/>
          </a:ln>
        </p:spPr>
      </p:pic>
      <p:pic>
        <p:nvPicPr>
          <p:cNvPr id="481" name="Picture 480"/>
          <p:cNvPicPr/>
          <p:nvPr/>
        </p:nvPicPr>
        <p:blipFill>
          <a:blip r:embed="rId6"/>
          <a:stretch/>
        </p:blipFill>
        <p:spPr>
          <a:xfrm>
            <a:off x="6661440" y="1640610"/>
            <a:ext cx="2270880" cy="3841920"/>
          </a:xfrm>
          <a:prstGeom prst="rect">
            <a:avLst/>
          </a:prstGeom>
          <a:ln w="0">
            <a:noFill/>
          </a:ln>
        </p:spPr>
      </p:pic>
      <p:pic>
        <p:nvPicPr>
          <p:cNvPr id="8" name="Picture 7">
            <a:extLst>
              <a:ext uri="{FF2B5EF4-FFF2-40B4-BE49-F238E27FC236}">
                <a16:creationId xmlns:a16="http://schemas.microsoft.com/office/drawing/2014/main" id="{7AE6D91D-37CE-4250-81F5-9518404E5A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235735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Freeform 481"/>
          <p:cNvSpPr/>
          <p:nvPr/>
        </p:nvSpPr>
        <p:spPr>
          <a:xfrm>
            <a:off x="2481120" y="1053090"/>
            <a:ext cx="444096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Digital Services &amp; Support</a:t>
            </a:r>
            <a:endParaRPr lang="en-GB" sz="1629" spc="-1">
              <a:latin typeface="Arial"/>
            </a:endParaRPr>
          </a:p>
        </p:txBody>
      </p:sp>
      <p:pic>
        <p:nvPicPr>
          <p:cNvPr id="483" name="Picture 482"/>
          <p:cNvPicPr/>
          <p:nvPr/>
        </p:nvPicPr>
        <p:blipFill>
          <a:blip r:embed="rId2"/>
          <a:stretch/>
        </p:blipFill>
        <p:spPr>
          <a:xfrm>
            <a:off x="260280" y="1460610"/>
            <a:ext cx="1697400" cy="1778040"/>
          </a:xfrm>
          <a:prstGeom prst="rect">
            <a:avLst/>
          </a:prstGeom>
          <a:ln w="0">
            <a:noFill/>
          </a:ln>
        </p:spPr>
      </p:pic>
      <p:pic>
        <p:nvPicPr>
          <p:cNvPr id="484" name="Picture 483"/>
          <p:cNvPicPr/>
          <p:nvPr/>
        </p:nvPicPr>
        <p:blipFill>
          <a:blip r:embed="rId3"/>
          <a:stretch/>
        </p:blipFill>
        <p:spPr>
          <a:xfrm>
            <a:off x="2098080" y="1575450"/>
            <a:ext cx="3127680" cy="613440"/>
          </a:xfrm>
          <a:prstGeom prst="rect">
            <a:avLst/>
          </a:prstGeom>
          <a:ln w="0">
            <a:noFill/>
          </a:ln>
        </p:spPr>
      </p:pic>
      <p:pic>
        <p:nvPicPr>
          <p:cNvPr id="485" name="Picture 484"/>
          <p:cNvPicPr/>
          <p:nvPr/>
        </p:nvPicPr>
        <p:blipFill>
          <a:blip r:embed="rId4"/>
          <a:stretch/>
        </p:blipFill>
        <p:spPr>
          <a:xfrm>
            <a:off x="2072160" y="2228130"/>
            <a:ext cx="3153240" cy="647640"/>
          </a:xfrm>
          <a:prstGeom prst="rect">
            <a:avLst/>
          </a:prstGeom>
          <a:ln w="0">
            <a:noFill/>
          </a:ln>
        </p:spPr>
      </p:pic>
      <p:pic>
        <p:nvPicPr>
          <p:cNvPr id="486" name="Picture 485"/>
          <p:cNvPicPr/>
          <p:nvPr/>
        </p:nvPicPr>
        <p:blipFill>
          <a:blip r:embed="rId5"/>
          <a:stretch/>
        </p:blipFill>
        <p:spPr>
          <a:xfrm>
            <a:off x="188640" y="3796290"/>
            <a:ext cx="1835640" cy="1809720"/>
          </a:xfrm>
          <a:prstGeom prst="rect">
            <a:avLst/>
          </a:prstGeom>
          <a:ln w="0">
            <a:noFill/>
          </a:ln>
        </p:spPr>
      </p:pic>
      <p:pic>
        <p:nvPicPr>
          <p:cNvPr id="487" name="Picture 486"/>
          <p:cNvPicPr/>
          <p:nvPr/>
        </p:nvPicPr>
        <p:blipFill>
          <a:blip r:embed="rId6"/>
          <a:stretch/>
        </p:blipFill>
        <p:spPr>
          <a:xfrm>
            <a:off x="2547360" y="2940930"/>
            <a:ext cx="2470680" cy="994680"/>
          </a:xfrm>
          <a:prstGeom prst="rect">
            <a:avLst/>
          </a:prstGeom>
          <a:ln w="0">
            <a:noFill/>
          </a:ln>
        </p:spPr>
      </p:pic>
      <p:pic>
        <p:nvPicPr>
          <p:cNvPr id="488" name="Picture 487"/>
          <p:cNvPicPr/>
          <p:nvPr/>
        </p:nvPicPr>
        <p:blipFill>
          <a:blip r:embed="rId7"/>
          <a:srcRect r="10" b="25178"/>
          <a:stretch/>
        </p:blipFill>
        <p:spPr>
          <a:xfrm>
            <a:off x="6857640" y="1130850"/>
            <a:ext cx="2155320" cy="2208600"/>
          </a:xfrm>
          <a:prstGeom prst="rect">
            <a:avLst/>
          </a:prstGeom>
          <a:ln w="0">
            <a:noFill/>
          </a:ln>
        </p:spPr>
      </p:pic>
      <p:pic>
        <p:nvPicPr>
          <p:cNvPr id="489" name="Picture 488"/>
          <p:cNvPicPr/>
          <p:nvPr/>
        </p:nvPicPr>
        <p:blipFill>
          <a:blip r:embed="rId8"/>
          <a:srcRect r="10" b="15250"/>
          <a:stretch/>
        </p:blipFill>
        <p:spPr>
          <a:xfrm>
            <a:off x="2155680" y="3862530"/>
            <a:ext cx="1631520" cy="1762560"/>
          </a:xfrm>
          <a:prstGeom prst="rect">
            <a:avLst/>
          </a:prstGeom>
          <a:ln w="0">
            <a:noFill/>
          </a:ln>
        </p:spPr>
      </p:pic>
      <p:pic>
        <p:nvPicPr>
          <p:cNvPr id="490" name="Picture 489"/>
          <p:cNvPicPr/>
          <p:nvPr/>
        </p:nvPicPr>
        <p:blipFill>
          <a:blip r:embed="rId9"/>
          <a:srcRect r="455" b="25273"/>
          <a:stretch/>
        </p:blipFill>
        <p:spPr>
          <a:xfrm>
            <a:off x="6833160" y="3404610"/>
            <a:ext cx="2179800" cy="2415960"/>
          </a:xfrm>
          <a:prstGeom prst="rect">
            <a:avLst/>
          </a:prstGeom>
          <a:ln w="0">
            <a:noFill/>
          </a:ln>
        </p:spPr>
      </p:pic>
      <p:pic>
        <p:nvPicPr>
          <p:cNvPr id="491" name="Picture 490"/>
          <p:cNvPicPr/>
          <p:nvPr/>
        </p:nvPicPr>
        <p:blipFill>
          <a:blip r:embed="rId10"/>
          <a:srcRect t="14790" r="10"/>
          <a:stretch/>
        </p:blipFill>
        <p:spPr>
          <a:xfrm>
            <a:off x="4782600" y="3744450"/>
            <a:ext cx="1683000" cy="1880640"/>
          </a:xfrm>
          <a:prstGeom prst="rect">
            <a:avLst/>
          </a:prstGeom>
          <a:ln w="0">
            <a:noFill/>
          </a:ln>
        </p:spPr>
      </p:pic>
      <p:pic>
        <p:nvPicPr>
          <p:cNvPr id="12" name="Picture 11">
            <a:extLst>
              <a:ext uri="{FF2B5EF4-FFF2-40B4-BE49-F238E27FC236}">
                <a16:creationId xmlns:a16="http://schemas.microsoft.com/office/drawing/2014/main" id="{7AE6D91D-37CE-4250-81F5-9518404E5A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434266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Freeform 491"/>
          <p:cNvSpPr/>
          <p:nvPr/>
        </p:nvSpPr>
        <p:spPr>
          <a:xfrm>
            <a:off x="1632960" y="1029690"/>
            <a:ext cx="5681880" cy="5454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Palliative care  Well-being &amp; Psychological support</a:t>
            </a:r>
            <a:endParaRPr lang="en-GB" sz="1629" spc="-1">
              <a:latin typeface="Arial"/>
            </a:endParaRPr>
          </a:p>
        </p:txBody>
      </p:sp>
      <p:pic>
        <p:nvPicPr>
          <p:cNvPr id="493" name="Picture 492"/>
          <p:cNvPicPr/>
          <p:nvPr/>
        </p:nvPicPr>
        <p:blipFill>
          <a:blip r:embed="rId2"/>
          <a:srcRect r="2814" b="61999"/>
          <a:stretch/>
        </p:blipFill>
        <p:spPr>
          <a:xfrm>
            <a:off x="86400" y="1444770"/>
            <a:ext cx="1937880" cy="375480"/>
          </a:xfrm>
          <a:prstGeom prst="rect">
            <a:avLst/>
          </a:prstGeom>
          <a:ln w="0">
            <a:noFill/>
          </a:ln>
        </p:spPr>
      </p:pic>
      <p:pic>
        <p:nvPicPr>
          <p:cNvPr id="494" name="Picture 493"/>
          <p:cNvPicPr/>
          <p:nvPr/>
        </p:nvPicPr>
        <p:blipFill>
          <a:blip r:embed="rId3"/>
          <a:stretch/>
        </p:blipFill>
        <p:spPr>
          <a:xfrm>
            <a:off x="217440" y="2134170"/>
            <a:ext cx="1742400" cy="1661760"/>
          </a:xfrm>
          <a:prstGeom prst="rect">
            <a:avLst/>
          </a:prstGeom>
          <a:ln w="0">
            <a:noFill/>
          </a:ln>
        </p:spPr>
      </p:pic>
      <p:pic>
        <p:nvPicPr>
          <p:cNvPr id="495" name="Picture 494"/>
          <p:cNvPicPr/>
          <p:nvPr/>
        </p:nvPicPr>
        <p:blipFill>
          <a:blip r:embed="rId4"/>
          <a:srcRect r="4517" b="19877"/>
          <a:stretch/>
        </p:blipFill>
        <p:spPr>
          <a:xfrm>
            <a:off x="2024640" y="2686050"/>
            <a:ext cx="2220480" cy="1579680"/>
          </a:xfrm>
          <a:prstGeom prst="rect">
            <a:avLst/>
          </a:prstGeom>
          <a:ln w="0">
            <a:noFill/>
          </a:ln>
        </p:spPr>
      </p:pic>
      <p:pic>
        <p:nvPicPr>
          <p:cNvPr id="496" name="Picture 495"/>
          <p:cNvPicPr/>
          <p:nvPr/>
        </p:nvPicPr>
        <p:blipFill>
          <a:blip r:embed="rId5"/>
          <a:srcRect r="285" b="13283"/>
          <a:stretch/>
        </p:blipFill>
        <p:spPr>
          <a:xfrm>
            <a:off x="4441320" y="3554370"/>
            <a:ext cx="1973880" cy="1331640"/>
          </a:xfrm>
          <a:prstGeom prst="rect">
            <a:avLst/>
          </a:prstGeom>
          <a:ln w="0">
            <a:noFill/>
          </a:ln>
        </p:spPr>
      </p:pic>
      <p:pic>
        <p:nvPicPr>
          <p:cNvPr id="497" name="Picture 496"/>
          <p:cNvPicPr/>
          <p:nvPr/>
        </p:nvPicPr>
        <p:blipFill>
          <a:blip r:embed="rId6"/>
          <a:srcRect r="4983" b="24473"/>
          <a:stretch/>
        </p:blipFill>
        <p:spPr>
          <a:xfrm>
            <a:off x="2155680" y="4383810"/>
            <a:ext cx="2285280" cy="1411200"/>
          </a:xfrm>
          <a:prstGeom prst="rect">
            <a:avLst/>
          </a:prstGeom>
          <a:ln w="0">
            <a:noFill/>
          </a:ln>
        </p:spPr>
      </p:pic>
      <p:pic>
        <p:nvPicPr>
          <p:cNvPr id="498" name="Picture 497"/>
          <p:cNvPicPr/>
          <p:nvPr/>
        </p:nvPicPr>
        <p:blipFill>
          <a:blip r:embed="rId7"/>
          <a:stretch/>
        </p:blipFill>
        <p:spPr>
          <a:xfrm>
            <a:off x="4572000" y="4959810"/>
            <a:ext cx="1972440" cy="469440"/>
          </a:xfrm>
          <a:prstGeom prst="rect">
            <a:avLst/>
          </a:prstGeom>
          <a:ln w="0">
            <a:noFill/>
          </a:ln>
        </p:spPr>
      </p:pic>
      <p:pic>
        <p:nvPicPr>
          <p:cNvPr id="499" name="Picture 498"/>
          <p:cNvPicPr/>
          <p:nvPr/>
        </p:nvPicPr>
        <p:blipFill>
          <a:blip r:embed="rId8"/>
          <a:stretch/>
        </p:blipFill>
        <p:spPr>
          <a:xfrm>
            <a:off x="4394880" y="1370970"/>
            <a:ext cx="2070720" cy="1967040"/>
          </a:xfrm>
          <a:prstGeom prst="rect">
            <a:avLst/>
          </a:prstGeom>
          <a:ln w="0">
            <a:noFill/>
          </a:ln>
        </p:spPr>
      </p:pic>
      <p:pic>
        <p:nvPicPr>
          <p:cNvPr id="500" name="Picture 499"/>
          <p:cNvPicPr/>
          <p:nvPr/>
        </p:nvPicPr>
        <p:blipFill>
          <a:blip r:embed="rId9"/>
          <a:stretch/>
        </p:blipFill>
        <p:spPr>
          <a:xfrm>
            <a:off x="2155680" y="1402650"/>
            <a:ext cx="1778040" cy="1087200"/>
          </a:xfrm>
          <a:prstGeom prst="rect">
            <a:avLst/>
          </a:prstGeom>
          <a:ln w="0">
            <a:noFill/>
          </a:ln>
        </p:spPr>
      </p:pic>
      <p:pic>
        <p:nvPicPr>
          <p:cNvPr id="501" name="Picture 500"/>
          <p:cNvPicPr/>
          <p:nvPr/>
        </p:nvPicPr>
        <p:blipFill>
          <a:blip r:embed="rId10"/>
          <a:stretch/>
        </p:blipFill>
        <p:spPr>
          <a:xfrm>
            <a:off x="6923880" y="1117530"/>
            <a:ext cx="1959840" cy="1384920"/>
          </a:xfrm>
          <a:prstGeom prst="rect">
            <a:avLst/>
          </a:prstGeom>
          <a:ln w="0">
            <a:noFill/>
          </a:ln>
        </p:spPr>
      </p:pic>
      <p:pic>
        <p:nvPicPr>
          <p:cNvPr id="502" name="Picture 501"/>
          <p:cNvPicPr/>
          <p:nvPr/>
        </p:nvPicPr>
        <p:blipFill>
          <a:blip r:embed="rId11"/>
          <a:stretch/>
        </p:blipFill>
        <p:spPr>
          <a:xfrm>
            <a:off x="158040" y="4515210"/>
            <a:ext cx="1735200" cy="1370520"/>
          </a:xfrm>
          <a:prstGeom prst="rect">
            <a:avLst/>
          </a:prstGeom>
          <a:ln w="0">
            <a:noFill/>
          </a:ln>
        </p:spPr>
      </p:pic>
      <p:pic>
        <p:nvPicPr>
          <p:cNvPr id="503" name="Picture 502"/>
          <p:cNvPicPr/>
          <p:nvPr/>
        </p:nvPicPr>
        <p:blipFill>
          <a:blip r:embed="rId12"/>
          <a:stretch/>
        </p:blipFill>
        <p:spPr>
          <a:xfrm>
            <a:off x="6716520" y="2555010"/>
            <a:ext cx="2295000" cy="1942560"/>
          </a:xfrm>
          <a:prstGeom prst="rect">
            <a:avLst/>
          </a:prstGeom>
          <a:ln w="0">
            <a:noFill/>
          </a:ln>
        </p:spPr>
      </p:pic>
      <p:pic>
        <p:nvPicPr>
          <p:cNvPr id="504" name="Picture 503"/>
          <p:cNvPicPr/>
          <p:nvPr/>
        </p:nvPicPr>
        <p:blipFill>
          <a:blip r:embed="rId13"/>
          <a:stretch/>
        </p:blipFill>
        <p:spPr>
          <a:xfrm>
            <a:off x="6792840" y="4615650"/>
            <a:ext cx="2155320" cy="916920"/>
          </a:xfrm>
          <a:prstGeom prst="rect">
            <a:avLst/>
          </a:prstGeom>
          <a:ln w="0">
            <a:noFill/>
          </a:ln>
        </p:spPr>
      </p:pic>
      <p:pic>
        <p:nvPicPr>
          <p:cNvPr id="15" name="Picture 14">
            <a:extLst>
              <a:ext uri="{FF2B5EF4-FFF2-40B4-BE49-F238E27FC236}">
                <a16:creationId xmlns:a16="http://schemas.microsoft.com/office/drawing/2014/main" id="{7AE6D91D-37CE-4250-81F5-9518404E5A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92636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8" b="13871"/>
          <a:stretch/>
        </p:blipFill>
        <p:spPr>
          <a:xfrm>
            <a:off x="20112" y="5949279"/>
            <a:ext cx="1899027" cy="7200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796" y="90149"/>
            <a:ext cx="8244408" cy="5828008"/>
          </a:xfrm>
          <a:prstGeom prst="rect">
            <a:avLst/>
          </a:prstGeom>
        </p:spPr>
      </p:pic>
    </p:spTree>
    <p:extLst>
      <p:ext uri="{BB962C8B-B14F-4D97-AF65-F5344CB8AC3E}">
        <p14:creationId xmlns:p14="http://schemas.microsoft.com/office/powerpoint/2010/main" val="422297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Freeform 504"/>
          <p:cNvSpPr/>
          <p:nvPr/>
        </p:nvSpPr>
        <p:spPr>
          <a:xfrm>
            <a:off x="2089440" y="921690"/>
            <a:ext cx="5159520" cy="5457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Curative Intent Well-being &amp; Psychological Support </a:t>
            </a:r>
            <a:endParaRPr lang="en-GB" sz="1629" spc="-1">
              <a:latin typeface="Arial"/>
            </a:endParaRPr>
          </a:p>
        </p:txBody>
      </p:sp>
      <p:pic>
        <p:nvPicPr>
          <p:cNvPr id="506" name="Picture 505"/>
          <p:cNvPicPr/>
          <p:nvPr/>
        </p:nvPicPr>
        <p:blipFill>
          <a:blip r:embed="rId2"/>
          <a:srcRect r="10" b="29536"/>
          <a:stretch/>
        </p:blipFill>
        <p:spPr>
          <a:xfrm>
            <a:off x="6956640" y="1313730"/>
            <a:ext cx="2121120" cy="1958040"/>
          </a:xfrm>
          <a:prstGeom prst="rect">
            <a:avLst/>
          </a:prstGeom>
          <a:ln w="0">
            <a:noFill/>
          </a:ln>
        </p:spPr>
      </p:pic>
      <p:pic>
        <p:nvPicPr>
          <p:cNvPr id="507" name="Picture 506"/>
          <p:cNvPicPr/>
          <p:nvPr/>
        </p:nvPicPr>
        <p:blipFill>
          <a:blip r:embed="rId3"/>
          <a:srcRect r="1454" b="22266"/>
          <a:stretch/>
        </p:blipFill>
        <p:spPr>
          <a:xfrm>
            <a:off x="6936840" y="3469410"/>
            <a:ext cx="2130840" cy="1762560"/>
          </a:xfrm>
          <a:prstGeom prst="rect">
            <a:avLst/>
          </a:prstGeom>
          <a:ln w="0">
            <a:noFill/>
          </a:ln>
        </p:spPr>
      </p:pic>
      <p:pic>
        <p:nvPicPr>
          <p:cNvPr id="508" name="Picture 507"/>
          <p:cNvPicPr/>
          <p:nvPr/>
        </p:nvPicPr>
        <p:blipFill>
          <a:blip r:embed="rId4"/>
          <a:stretch/>
        </p:blipFill>
        <p:spPr>
          <a:xfrm>
            <a:off x="118080" y="1407330"/>
            <a:ext cx="2233080" cy="1343160"/>
          </a:xfrm>
          <a:prstGeom prst="rect">
            <a:avLst/>
          </a:prstGeom>
          <a:ln w="0">
            <a:noFill/>
          </a:ln>
        </p:spPr>
      </p:pic>
      <p:pic>
        <p:nvPicPr>
          <p:cNvPr id="509" name="Picture 508"/>
          <p:cNvPicPr/>
          <p:nvPr/>
        </p:nvPicPr>
        <p:blipFill>
          <a:blip r:embed="rId5"/>
          <a:stretch/>
        </p:blipFill>
        <p:spPr>
          <a:xfrm>
            <a:off x="122400" y="3004290"/>
            <a:ext cx="2228760" cy="2359800"/>
          </a:xfrm>
          <a:prstGeom prst="rect">
            <a:avLst/>
          </a:prstGeom>
          <a:ln w="0">
            <a:noFill/>
          </a:ln>
        </p:spPr>
      </p:pic>
      <p:pic>
        <p:nvPicPr>
          <p:cNvPr id="510" name="Picture 509"/>
          <p:cNvPicPr/>
          <p:nvPr/>
        </p:nvPicPr>
        <p:blipFill>
          <a:blip r:embed="rId6"/>
          <a:stretch/>
        </p:blipFill>
        <p:spPr>
          <a:xfrm>
            <a:off x="2481120" y="1440450"/>
            <a:ext cx="1789560" cy="1374840"/>
          </a:xfrm>
          <a:prstGeom prst="rect">
            <a:avLst/>
          </a:prstGeom>
          <a:ln w="0">
            <a:noFill/>
          </a:ln>
        </p:spPr>
      </p:pic>
      <p:pic>
        <p:nvPicPr>
          <p:cNvPr id="511" name="Picture 510"/>
          <p:cNvPicPr/>
          <p:nvPr/>
        </p:nvPicPr>
        <p:blipFill>
          <a:blip r:embed="rId7"/>
          <a:stretch/>
        </p:blipFill>
        <p:spPr>
          <a:xfrm>
            <a:off x="2481120" y="2974050"/>
            <a:ext cx="1708920" cy="1082520"/>
          </a:xfrm>
          <a:prstGeom prst="rect">
            <a:avLst/>
          </a:prstGeom>
          <a:ln w="0">
            <a:noFill/>
          </a:ln>
        </p:spPr>
      </p:pic>
      <p:pic>
        <p:nvPicPr>
          <p:cNvPr id="512" name="Picture 511"/>
          <p:cNvPicPr/>
          <p:nvPr/>
        </p:nvPicPr>
        <p:blipFill>
          <a:blip r:embed="rId8"/>
          <a:stretch/>
        </p:blipFill>
        <p:spPr>
          <a:xfrm>
            <a:off x="4602240" y="1379970"/>
            <a:ext cx="1994400" cy="1662840"/>
          </a:xfrm>
          <a:prstGeom prst="rect">
            <a:avLst/>
          </a:prstGeom>
          <a:ln w="0">
            <a:noFill/>
          </a:ln>
        </p:spPr>
      </p:pic>
      <p:pic>
        <p:nvPicPr>
          <p:cNvPr id="513" name="Picture 512"/>
          <p:cNvPicPr/>
          <p:nvPr/>
        </p:nvPicPr>
        <p:blipFill>
          <a:blip r:embed="rId9"/>
          <a:stretch/>
        </p:blipFill>
        <p:spPr>
          <a:xfrm>
            <a:off x="4505760" y="3240450"/>
            <a:ext cx="2177280" cy="1274400"/>
          </a:xfrm>
          <a:prstGeom prst="rect">
            <a:avLst/>
          </a:prstGeom>
          <a:ln w="0">
            <a:noFill/>
          </a:ln>
        </p:spPr>
      </p:pic>
      <p:pic>
        <p:nvPicPr>
          <p:cNvPr id="514" name="Picture 513"/>
          <p:cNvPicPr/>
          <p:nvPr/>
        </p:nvPicPr>
        <p:blipFill>
          <a:blip r:embed="rId10"/>
          <a:stretch/>
        </p:blipFill>
        <p:spPr>
          <a:xfrm>
            <a:off x="2422080" y="4188330"/>
            <a:ext cx="1887480" cy="1585080"/>
          </a:xfrm>
          <a:prstGeom prst="rect">
            <a:avLst/>
          </a:prstGeom>
          <a:ln w="0">
            <a:noFill/>
          </a:ln>
        </p:spPr>
      </p:pic>
      <p:pic>
        <p:nvPicPr>
          <p:cNvPr id="515" name="Picture 514"/>
          <p:cNvPicPr/>
          <p:nvPr/>
        </p:nvPicPr>
        <p:blipFill>
          <a:blip r:embed="rId11"/>
          <a:stretch/>
        </p:blipFill>
        <p:spPr>
          <a:xfrm>
            <a:off x="4376160" y="4515210"/>
            <a:ext cx="2519640" cy="849240"/>
          </a:xfrm>
          <a:prstGeom prst="rect">
            <a:avLst/>
          </a:prstGeom>
          <a:ln w="0">
            <a:noFill/>
          </a:ln>
        </p:spPr>
      </p:pic>
      <p:pic>
        <p:nvPicPr>
          <p:cNvPr id="13" name="Picture 12">
            <a:extLst>
              <a:ext uri="{FF2B5EF4-FFF2-40B4-BE49-F238E27FC236}">
                <a16:creationId xmlns:a16="http://schemas.microsoft.com/office/drawing/2014/main" id="{7AE6D91D-37CE-4250-81F5-9518404E5A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27972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Freeform 515"/>
          <p:cNvSpPr/>
          <p:nvPr/>
        </p:nvSpPr>
        <p:spPr>
          <a:xfrm>
            <a:off x="914400" y="1184130"/>
            <a:ext cx="110988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Lst>
            </a:pPr>
            <a:r>
              <a:rPr lang="en-GB" sz="1629" spc="-1">
                <a:solidFill>
                  <a:srgbClr val="000000"/>
                </a:solidFill>
                <a:latin typeface="Arial"/>
                <a:ea typeface="DejaVu Sans"/>
              </a:rPr>
              <a:t>Outreach</a:t>
            </a:r>
            <a:endParaRPr lang="en-GB" sz="1629" spc="-1">
              <a:latin typeface="Arial"/>
            </a:endParaRPr>
          </a:p>
        </p:txBody>
      </p:sp>
      <p:sp>
        <p:nvSpPr>
          <p:cNvPr id="517" name="Freeform 516"/>
          <p:cNvSpPr/>
          <p:nvPr/>
        </p:nvSpPr>
        <p:spPr>
          <a:xfrm>
            <a:off x="4898880" y="1313730"/>
            <a:ext cx="3395160" cy="5454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Social Prescribing &amp; Elemental</a:t>
            </a:r>
            <a:endParaRPr lang="en-GB" sz="1629" spc="-1">
              <a:latin typeface="Arial"/>
            </a:endParaRPr>
          </a:p>
        </p:txBody>
      </p:sp>
      <p:pic>
        <p:nvPicPr>
          <p:cNvPr id="518" name="Picture 517"/>
          <p:cNvPicPr/>
          <p:nvPr/>
        </p:nvPicPr>
        <p:blipFill>
          <a:blip r:embed="rId2"/>
          <a:stretch/>
        </p:blipFill>
        <p:spPr>
          <a:xfrm>
            <a:off x="6465960" y="1706850"/>
            <a:ext cx="2347200" cy="1764000"/>
          </a:xfrm>
          <a:prstGeom prst="rect">
            <a:avLst/>
          </a:prstGeom>
          <a:ln w="0">
            <a:noFill/>
          </a:ln>
        </p:spPr>
      </p:pic>
      <p:pic>
        <p:nvPicPr>
          <p:cNvPr id="519" name="Picture 518"/>
          <p:cNvPicPr/>
          <p:nvPr/>
        </p:nvPicPr>
        <p:blipFill>
          <a:blip r:embed="rId3"/>
          <a:stretch/>
        </p:blipFill>
        <p:spPr>
          <a:xfrm>
            <a:off x="6530760" y="3597930"/>
            <a:ext cx="2273400" cy="1635480"/>
          </a:xfrm>
          <a:prstGeom prst="rect">
            <a:avLst/>
          </a:prstGeom>
          <a:ln w="0">
            <a:noFill/>
          </a:ln>
        </p:spPr>
      </p:pic>
      <p:pic>
        <p:nvPicPr>
          <p:cNvPr id="520" name="Picture 519"/>
          <p:cNvPicPr/>
          <p:nvPr/>
        </p:nvPicPr>
        <p:blipFill>
          <a:blip r:embed="rId4"/>
          <a:stretch/>
        </p:blipFill>
        <p:spPr>
          <a:xfrm>
            <a:off x="4049280" y="1750050"/>
            <a:ext cx="2265120" cy="1223640"/>
          </a:xfrm>
          <a:prstGeom prst="rect">
            <a:avLst/>
          </a:prstGeom>
          <a:ln w="0">
            <a:noFill/>
          </a:ln>
        </p:spPr>
      </p:pic>
      <p:pic>
        <p:nvPicPr>
          <p:cNvPr id="521" name="Picture 520"/>
          <p:cNvPicPr/>
          <p:nvPr/>
        </p:nvPicPr>
        <p:blipFill>
          <a:blip r:embed="rId5"/>
          <a:stretch/>
        </p:blipFill>
        <p:spPr>
          <a:xfrm>
            <a:off x="359640" y="1617210"/>
            <a:ext cx="2318400" cy="1432800"/>
          </a:xfrm>
          <a:prstGeom prst="rect">
            <a:avLst/>
          </a:prstGeom>
          <a:ln w="0">
            <a:noFill/>
          </a:ln>
        </p:spPr>
      </p:pic>
      <p:pic>
        <p:nvPicPr>
          <p:cNvPr id="522" name="Picture 521"/>
          <p:cNvPicPr/>
          <p:nvPr/>
        </p:nvPicPr>
        <p:blipFill>
          <a:blip r:embed="rId6"/>
          <a:stretch/>
        </p:blipFill>
        <p:spPr>
          <a:xfrm>
            <a:off x="364320" y="3208770"/>
            <a:ext cx="2318040" cy="1697400"/>
          </a:xfrm>
          <a:prstGeom prst="rect">
            <a:avLst/>
          </a:prstGeom>
          <a:ln w="0">
            <a:noFill/>
          </a:ln>
        </p:spPr>
      </p:pic>
      <p:pic>
        <p:nvPicPr>
          <p:cNvPr id="9" name="Picture 8">
            <a:extLst>
              <a:ext uri="{FF2B5EF4-FFF2-40B4-BE49-F238E27FC236}">
                <a16:creationId xmlns:a16="http://schemas.microsoft.com/office/drawing/2014/main" id="{7AE6D91D-37CE-4250-81F5-9518404E5A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992022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Freeform 522"/>
          <p:cNvSpPr/>
          <p:nvPr/>
        </p:nvSpPr>
        <p:spPr>
          <a:xfrm>
            <a:off x="2481120" y="1053090"/>
            <a:ext cx="444096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Patient, Friends &amp; Family Packs</a:t>
            </a:r>
            <a:endParaRPr lang="en-GB" sz="1629" spc="-1">
              <a:latin typeface="Arial"/>
            </a:endParaRPr>
          </a:p>
        </p:txBody>
      </p:sp>
      <p:pic>
        <p:nvPicPr>
          <p:cNvPr id="524" name="Picture 523"/>
          <p:cNvPicPr/>
          <p:nvPr/>
        </p:nvPicPr>
        <p:blipFill>
          <a:blip r:embed="rId2"/>
          <a:stretch/>
        </p:blipFill>
        <p:spPr>
          <a:xfrm>
            <a:off x="1431360" y="1454850"/>
            <a:ext cx="5034240" cy="4168800"/>
          </a:xfrm>
          <a:prstGeom prst="rect">
            <a:avLst/>
          </a:prstGeom>
          <a:ln w="0">
            <a:noFill/>
          </a:ln>
        </p:spPr>
      </p:pic>
      <p:pic>
        <p:nvPicPr>
          <p:cNvPr id="4" name="Picture 3">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375058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Freeform 524"/>
          <p:cNvSpPr/>
          <p:nvPr/>
        </p:nvSpPr>
        <p:spPr>
          <a:xfrm>
            <a:off x="2481120" y="1053090"/>
            <a:ext cx="444096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629" spc="-1">
                <a:solidFill>
                  <a:srgbClr val="000000"/>
                </a:solidFill>
                <a:latin typeface="Arial"/>
                <a:ea typeface="DejaVu Sans"/>
              </a:rPr>
              <a:t>Feedback &amp; Service User Involvement </a:t>
            </a:r>
            <a:endParaRPr lang="en-GB" sz="1629" spc="-1">
              <a:latin typeface="Arial"/>
            </a:endParaRPr>
          </a:p>
        </p:txBody>
      </p:sp>
      <p:sp>
        <p:nvSpPr>
          <p:cNvPr id="526" name="Freeform 525"/>
          <p:cNvSpPr/>
          <p:nvPr/>
        </p:nvSpPr>
        <p:spPr>
          <a:xfrm>
            <a:off x="522720" y="1326690"/>
            <a:ext cx="117468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Lst>
            </a:pPr>
            <a:r>
              <a:rPr lang="en-GB" sz="1500" spc="-1">
                <a:solidFill>
                  <a:srgbClr val="000000"/>
                </a:solidFill>
                <a:latin typeface="Arial"/>
                <a:ea typeface="DejaVu Sans"/>
              </a:rPr>
              <a:t>Promotion</a:t>
            </a:r>
            <a:endParaRPr lang="en-GB" sz="1500" spc="-1">
              <a:latin typeface="Arial"/>
            </a:endParaRPr>
          </a:p>
        </p:txBody>
      </p:sp>
      <p:sp>
        <p:nvSpPr>
          <p:cNvPr id="527" name="Freeform 526"/>
          <p:cNvSpPr/>
          <p:nvPr/>
        </p:nvSpPr>
        <p:spPr>
          <a:xfrm>
            <a:off x="1824615" y="1324147"/>
            <a:ext cx="287424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500" spc="-1">
                <a:solidFill>
                  <a:srgbClr val="000000"/>
                </a:solidFill>
                <a:latin typeface="Arial"/>
                <a:ea typeface="DejaVu Sans"/>
              </a:rPr>
              <a:t>Campaigns &amp; Resources</a:t>
            </a:r>
            <a:r>
              <a:rPr lang="en-GB" sz="1629" spc="-1">
                <a:solidFill>
                  <a:srgbClr val="000000"/>
                </a:solidFill>
                <a:latin typeface="Arial"/>
                <a:ea typeface="DejaVu Sans"/>
              </a:rPr>
              <a:t> </a:t>
            </a:r>
            <a:endParaRPr lang="en-GB" sz="1629" spc="-1">
              <a:latin typeface="Arial"/>
            </a:endParaRPr>
          </a:p>
        </p:txBody>
      </p:sp>
      <p:pic>
        <p:nvPicPr>
          <p:cNvPr id="528" name="Picture 527"/>
          <p:cNvPicPr/>
          <p:nvPr/>
        </p:nvPicPr>
        <p:blipFill>
          <a:blip r:embed="rId2"/>
          <a:srcRect r="3973" b="3223"/>
          <a:stretch/>
        </p:blipFill>
        <p:spPr>
          <a:xfrm>
            <a:off x="2102400" y="1724130"/>
            <a:ext cx="1815840" cy="1744920"/>
          </a:xfrm>
          <a:prstGeom prst="rect">
            <a:avLst/>
          </a:prstGeom>
          <a:ln w="0">
            <a:noFill/>
          </a:ln>
        </p:spPr>
      </p:pic>
      <p:pic>
        <p:nvPicPr>
          <p:cNvPr id="529" name="Picture 528"/>
          <p:cNvPicPr/>
          <p:nvPr/>
        </p:nvPicPr>
        <p:blipFill>
          <a:blip r:embed="rId3"/>
          <a:srcRect r="21" b="14291"/>
          <a:stretch/>
        </p:blipFill>
        <p:spPr>
          <a:xfrm>
            <a:off x="260280" y="1587330"/>
            <a:ext cx="1501920" cy="1229400"/>
          </a:xfrm>
          <a:prstGeom prst="rect">
            <a:avLst/>
          </a:prstGeom>
          <a:ln w="0">
            <a:noFill/>
          </a:ln>
        </p:spPr>
      </p:pic>
      <p:sp>
        <p:nvSpPr>
          <p:cNvPr id="530" name="Freeform 529"/>
          <p:cNvSpPr/>
          <p:nvPr/>
        </p:nvSpPr>
        <p:spPr>
          <a:xfrm>
            <a:off x="456480" y="2881890"/>
            <a:ext cx="117468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Lst>
            </a:pPr>
            <a:r>
              <a:rPr lang="en-GB" sz="1500" spc="-1">
                <a:solidFill>
                  <a:srgbClr val="000000"/>
                </a:solidFill>
                <a:latin typeface="Arial"/>
                <a:ea typeface="DejaVu Sans"/>
              </a:rPr>
              <a:t>Network</a:t>
            </a:r>
            <a:endParaRPr lang="en-GB" sz="1500" spc="-1">
              <a:latin typeface="Arial"/>
            </a:endParaRPr>
          </a:p>
        </p:txBody>
      </p:sp>
      <p:pic>
        <p:nvPicPr>
          <p:cNvPr id="531" name="Picture 530"/>
          <p:cNvPicPr/>
          <p:nvPr/>
        </p:nvPicPr>
        <p:blipFill>
          <a:blip r:embed="rId4"/>
          <a:stretch/>
        </p:blipFill>
        <p:spPr>
          <a:xfrm>
            <a:off x="204120" y="3142530"/>
            <a:ext cx="1558080" cy="1697400"/>
          </a:xfrm>
          <a:prstGeom prst="rect">
            <a:avLst/>
          </a:prstGeom>
          <a:ln w="0">
            <a:noFill/>
          </a:ln>
        </p:spPr>
      </p:pic>
      <p:pic>
        <p:nvPicPr>
          <p:cNvPr id="532" name="Picture 531"/>
          <p:cNvPicPr/>
          <p:nvPr/>
        </p:nvPicPr>
        <p:blipFill>
          <a:blip r:embed="rId5"/>
          <a:stretch/>
        </p:blipFill>
        <p:spPr>
          <a:xfrm>
            <a:off x="4114440" y="1715490"/>
            <a:ext cx="1896120" cy="3257280"/>
          </a:xfrm>
          <a:prstGeom prst="rect">
            <a:avLst/>
          </a:prstGeom>
          <a:ln w="0">
            <a:noFill/>
          </a:ln>
        </p:spPr>
      </p:pic>
      <p:sp>
        <p:nvSpPr>
          <p:cNvPr id="533" name="Freeform 532"/>
          <p:cNvSpPr/>
          <p:nvPr/>
        </p:nvSpPr>
        <p:spPr>
          <a:xfrm>
            <a:off x="4177868" y="1327197"/>
            <a:ext cx="2214709" cy="32070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500" spc="-1">
                <a:solidFill>
                  <a:srgbClr val="000000"/>
                </a:solidFill>
                <a:latin typeface="Arial"/>
                <a:ea typeface="DejaVu Sans"/>
              </a:rPr>
              <a:t>Admin &amp; Management</a:t>
            </a:r>
            <a:r>
              <a:rPr lang="en-GB" sz="1629" spc="-1">
                <a:solidFill>
                  <a:srgbClr val="000000"/>
                </a:solidFill>
                <a:latin typeface="Arial"/>
                <a:ea typeface="DejaVu Sans"/>
              </a:rPr>
              <a:t> </a:t>
            </a:r>
            <a:endParaRPr lang="en-GB" sz="1629" spc="-1">
              <a:latin typeface="Arial"/>
            </a:endParaRPr>
          </a:p>
        </p:txBody>
      </p:sp>
      <p:sp>
        <p:nvSpPr>
          <p:cNvPr id="534" name="Freeform 533"/>
          <p:cNvSpPr/>
          <p:nvPr/>
        </p:nvSpPr>
        <p:spPr>
          <a:xfrm>
            <a:off x="1959840" y="3482370"/>
            <a:ext cx="208908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500" spc="-1">
                <a:solidFill>
                  <a:srgbClr val="000000"/>
                </a:solidFill>
                <a:latin typeface="Arial"/>
                <a:ea typeface="DejaVu Sans"/>
              </a:rPr>
              <a:t>Measuring outcomes</a:t>
            </a:r>
            <a:r>
              <a:rPr lang="en-GB" sz="1629" spc="-1">
                <a:solidFill>
                  <a:srgbClr val="000000"/>
                </a:solidFill>
                <a:latin typeface="Arial"/>
                <a:ea typeface="DejaVu Sans"/>
              </a:rPr>
              <a:t> </a:t>
            </a:r>
            <a:endParaRPr lang="en-GB" sz="1629" spc="-1">
              <a:latin typeface="Arial"/>
            </a:endParaRPr>
          </a:p>
        </p:txBody>
      </p:sp>
      <p:pic>
        <p:nvPicPr>
          <p:cNvPr id="535" name="Picture 534"/>
          <p:cNvPicPr/>
          <p:nvPr/>
        </p:nvPicPr>
        <p:blipFill>
          <a:blip r:embed="rId6"/>
          <a:stretch/>
        </p:blipFill>
        <p:spPr>
          <a:xfrm>
            <a:off x="2024640" y="3796290"/>
            <a:ext cx="1567800" cy="321120"/>
          </a:xfrm>
          <a:prstGeom prst="rect">
            <a:avLst/>
          </a:prstGeom>
          <a:ln w="0">
            <a:noFill/>
          </a:ln>
        </p:spPr>
      </p:pic>
      <p:pic>
        <p:nvPicPr>
          <p:cNvPr id="536" name="Picture 535"/>
          <p:cNvPicPr/>
          <p:nvPr/>
        </p:nvPicPr>
        <p:blipFill>
          <a:blip r:embed="rId7"/>
          <a:stretch/>
        </p:blipFill>
        <p:spPr>
          <a:xfrm>
            <a:off x="2024640" y="4123170"/>
            <a:ext cx="1567800" cy="1787040"/>
          </a:xfrm>
          <a:prstGeom prst="rect">
            <a:avLst/>
          </a:prstGeom>
          <a:ln w="0">
            <a:noFill/>
          </a:ln>
        </p:spPr>
      </p:pic>
      <p:sp>
        <p:nvSpPr>
          <p:cNvPr id="537" name="Freeform 536"/>
          <p:cNvSpPr/>
          <p:nvPr/>
        </p:nvSpPr>
        <p:spPr>
          <a:xfrm>
            <a:off x="260280" y="4853610"/>
            <a:ext cx="117468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Lst>
            </a:pPr>
            <a:r>
              <a:rPr lang="en-GB" sz="1500" spc="-1">
                <a:solidFill>
                  <a:srgbClr val="000000"/>
                </a:solidFill>
                <a:latin typeface="Arial"/>
                <a:ea typeface="DejaVu Sans"/>
              </a:rPr>
              <a:t>Reporting</a:t>
            </a:r>
            <a:endParaRPr lang="en-GB" sz="1500" spc="-1">
              <a:latin typeface="Arial"/>
            </a:endParaRPr>
          </a:p>
        </p:txBody>
      </p:sp>
      <p:pic>
        <p:nvPicPr>
          <p:cNvPr id="538" name="Picture 537"/>
          <p:cNvPicPr/>
          <p:nvPr/>
        </p:nvPicPr>
        <p:blipFill>
          <a:blip r:embed="rId8"/>
          <a:stretch/>
        </p:blipFill>
        <p:spPr>
          <a:xfrm>
            <a:off x="224640" y="5085450"/>
            <a:ext cx="1472760" cy="807480"/>
          </a:xfrm>
          <a:prstGeom prst="rect">
            <a:avLst/>
          </a:prstGeom>
          <a:ln w="0">
            <a:noFill/>
          </a:ln>
        </p:spPr>
      </p:pic>
      <p:sp>
        <p:nvSpPr>
          <p:cNvPr id="539" name="Freeform 538"/>
          <p:cNvSpPr/>
          <p:nvPr/>
        </p:nvSpPr>
        <p:spPr>
          <a:xfrm>
            <a:off x="6327270" y="1327196"/>
            <a:ext cx="1893240" cy="313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8320" rIns="90000" bIns="45000" anchor="t">
            <a:noAutofit/>
          </a:bodyPr>
          <a:lstStyle/>
          <a:p>
            <a:pPr>
              <a:lnSpc>
                <a:spcPct val="93000"/>
              </a:lnSpc>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pPr>
            <a:r>
              <a:rPr lang="en-GB" sz="1500" spc="-1">
                <a:solidFill>
                  <a:srgbClr val="000000"/>
                </a:solidFill>
                <a:latin typeface="Arial"/>
                <a:ea typeface="DejaVu Sans"/>
              </a:rPr>
              <a:t>SUI Activities</a:t>
            </a:r>
            <a:r>
              <a:rPr lang="en-GB" sz="1629" spc="-1">
                <a:solidFill>
                  <a:srgbClr val="000000"/>
                </a:solidFill>
                <a:latin typeface="Arial"/>
                <a:ea typeface="DejaVu Sans"/>
              </a:rPr>
              <a:t> </a:t>
            </a:r>
            <a:endParaRPr lang="en-GB" sz="1629" spc="-1">
              <a:latin typeface="Arial"/>
            </a:endParaRPr>
          </a:p>
        </p:txBody>
      </p:sp>
      <p:pic>
        <p:nvPicPr>
          <p:cNvPr id="540" name="Picture 539"/>
          <p:cNvPicPr/>
          <p:nvPr/>
        </p:nvPicPr>
        <p:blipFill>
          <a:blip r:embed="rId9"/>
          <a:stretch/>
        </p:blipFill>
        <p:spPr>
          <a:xfrm>
            <a:off x="6204960" y="1706850"/>
            <a:ext cx="1828800" cy="2411640"/>
          </a:xfrm>
          <a:prstGeom prst="rect">
            <a:avLst/>
          </a:prstGeom>
          <a:ln w="0">
            <a:noFill/>
          </a:ln>
        </p:spPr>
      </p:pic>
      <p:pic>
        <p:nvPicPr>
          <p:cNvPr id="541" name="Picture 540"/>
          <p:cNvPicPr/>
          <p:nvPr/>
        </p:nvPicPr>
        <p:blipFill>
          <a:blip r:embed="rId10"/>
          <a:srcRect r="21" b="21363"/>
          <a:stretch/>
        </p:blipFill>
        <p:spPr>
          <a:xfrm>
            <a:off x="7181280" y="4383810"/>
            <a:ext cx="1766880" cy="1501920"/>
          </a:xfrm>
          <a:prstGeom prst="rect">
            <a:avLst/>
          </a:prstGeom>
          <a:ln w="0">
            <a:noFill/>
          </a:ln>
        </p:spPr>
      </p:pic>
      <p:pic>
        <p:nvPicPr>
          <p:cNvPr id="19" name="Picture 18">
            <a:extLst>
              <a:ext uri="{FF2B5EF4-FFF2-40B4-BE49-F238E27FC236}">
                <a16:creationId xmlns:a16="http://schemas.microsoft.com/office/drawing/2014/main" id="{7AE6D91D-37CE-4250-81F5-9518404E5A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53728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92696"/>
            <a:ext cx="9142173" cy="4952010"/>
          </a:xfrm>
          <a:prstGeom prst="rect">
            <a:avLst/>
          </a:prstGeom>
        </p:spPr>
      </p:pic>
      <p:pic>
        <p:nvPicPr>
          <p:cNvPr id="3" name="Picture 2">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55313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A1546-7384-B854-0E78-E4CE4E298AB8}"/>
              </a:ext>
            </a:extLst>
          </p:cNvPr>
          <p:cNvPicPr>
            <a:picLocks noChangeAspect="1"/>
          </p:cNvPicPr>
          <p:nvPr/>
        </p:nvPicPr>
        <p:blipFill rotWithShape="1">
          <a:blip r:embed="rId2"/>
          <a:srcRect l="18151" r="15378" b="2745"/>
          <a:stretch/>
        </p:blipFill>
        <p:spPr>
          <a:xfrm>
            <a:off x="1619672" y="692696"/>
            <a:ext cx="6078071" cy="5002306"/>
          </a:xfrm>
          <a:prstGeom prst="rect">
            <a:avLst/>
          </a:prstGeom>
        </p:spPr>
      </p:pic>
      <p:pic>
        <p:nvPicPr>
          <p:cNvPr id="4" name="Picture 3">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932924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07C15-0C73-062F-2154-6F60B5842462}"/>
              </a:ext>
            </a:extLst>
          </p:cNvPr>
          <p:cNvPicPr>
            <a:picLocks noChangeAspect="1"/>
          </p:cNvPicPr>
          <p:nvPr/>
        </p:nvPicPr>
        <p:blipFill>
          <a:blip r:embed="rId2"/>
          <a:stretch>
            <a:fillRect/>
          </a:stretch>
        </p:blipFill>
        <p:spPr>
          <a:xfrm>
            <a:off x="827584" y="1628800"/>
            <a:ext cx="7292148" cy="4101833"/>
          </a:xfrm>
          <a:prstGeom prst="rect">
            <a:avLst/>
          </a:prstGeom>
        </p:spPr>
      </p:pic>
      <p:sp>
        <p:nvSpPr>
          <p:cNvPr id="5" name="PlaceHolder 1">
            <a:extLst>
              <a:ext uri="{FF2B5EF4-FFF2-40B4-BE49-F238E27FC236}">
                <a16:creationId xmlns:a16="http://schemas.microsoft.com/office/drawing/2014/main" id="{18F62DC9-BFBA-4EBC-A376-31F77228325D}"/>
              </a:ext>
            </a:extLst>
          </p:cNvPr>
          <p:cNvSpPr txBox="1">
            <a:spLocks/>
          </p:cNvSpPr>
          <p:nvPr/>
        </p:nvSpPr>
        <p:spPr>
          <a:xfrm>
            <a:off x="179512" y="692696"/>
            <a:ext cx="44996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The Dashboard</a:t>
            </a:r>
            <a:endParaRPr lang="en-GB" sz="2100" spc="-1" dirty="0">
              <a:latin typeface="Arial"/>
            </a:endParaRPr>
          </a:p>
        </p:txBody>
      </p:sp>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4003820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54536"/>
            <a:ext cx="44996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Files</a:t>
            </a:r>
            <a:endParaRPr lang="en-GB" sz="2100" spc="-1" dirty="0">
              <a:latin typeface="Arial"/>
            </a:endParaRPr>
          </a:p>
        </p:txBody>
      </p:sp>
      <p:pic>
        <p:nvPicPr>
          <p:cNvPr id="3" name="Picture 2">
            <a:extLst>
              <a:ext uri="{FF2B5EF4-FFF2-40B4-BE49-F238E27FC236}">
                <a16:creationId xmlns:a16="http://schemas.microsoft.com/office/drawing/2014/main" id="{14331636-2D23-5D03-DB62-656FE12EEEF2}"/>
              </a:ext>
            </a:extLst>
          </p:cNvPr>
          <p:cNvPicPr>
            <a:picLocks noChangeAspect="1"/>
          </p:cNvPicPr>
          <p:nvPr/>
        </p:nvPicPr>
        <p:blipFill>
          <a:blip r:embed="rId2"/>
          <a:stretch>
            <a:fillRect/>
          </a:stretch>
        </p:blipFill>
        <p:spPr>
          <a:xfrm>
            <a:off x="1776439" y="1484783"/>
            <a:ext cx="7367561" cy="4144253"/>
          </a:xfrm>
          <a:prstGeom prst="rect">
            <a:avLst/>
          </a:prstGeom>
        </p:spPr>
      </p:pic>
      <p:pic>
        <p:nvPicPr>
          <p:cNvPr id="4" name="Picture 3">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477014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31484"/>
            <a:ext cx="44996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Calendar</a:t>
            </a:r>
            <a:endParaRPr lang="en-GB" sz="2100" spc="-1" dirty="0">
              <a:latin typeface="Arial"/>
            </a:endParaRPr>
          </a:p>
        </p:txBody>
      </p:sp>
      <p:pic>
        <p:nvPicPr>
          <p:cNvPr id="4" name="Picture 3">
            <a:extLst>
              <a:ext uri="{FF2B5EF4-FFF2-40B4-BE49-F238E27FC236}">
                <a16:creationId xmlns:a16="http://schemas.microsoft.com/office/drawing/2014/main" id="{8B6101FE-F107-99B2-9584-BF4688ADABC0}"/>
              </a:ext>
            </a:extLst>
          </p:cNvPr>
          <p:cNvPicPr>
            <a:picLocks noChangeAspect="1"/>
          </p:cNvPicPr>
          <p:nvPr/>
        </p:nvPicPr>
        <p:blipFill>
          <a:blip r:embed="rId2"/>
          <a:stretch>
            <a:fillRect/>
          </a:stretch>
        </p:blipFill>
        <p:spPr>
          <a:xfrm>
            <a:off x="1605964" y="1468611"/>
            <a:ext cx="7538037" cy="4240146"/>
          </a:xfrm>
          <a:prstGeom prst="rect">
            <a:avLst/>
          </a:prstGeom>
        </p:spPr>
      </p:pic>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4843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31484"/>
            <a:ext cx="44996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Deck – Kanban action plan</a:t>
            </a:r>
            <a:endParaRPr lang="en-GB" sz="2100" spc="-1" dirty="0">
              <a:latin typeface="Arial"/>
            </a:endParaRPr>
          </a:p>
        </p:txBody>
      </p:sp>
      <p:pic>
        <p:nvPicPr>
          <p:cNvPr id="3" name="Picture 2">
            <a:extLst>
              <a:ext uri="{FF2B5EF4-FFF2-40B4-BE49-F238E27FC236}">
                <a16:creationId xmlns:a16="http://schemas.microsoft.com/office/drawing/2014/main" id="{EDB30CEB-6F0F-DCAD-ADD8-24ACF029F6A1}"/>
              </a:ext>
            </a:extLst>
          </p:cNvPr>
          <p:cNvPicPr>
            <a:picLocks noChangeAspect="1"/>
          </p:cNvPicPr>
          <p:nvPr/>
        </p:nvPicPr>
        <p:blipFill>
          <a:blip r:embed="rId2"/>
          <a:stretch>
            <a:fillRect/>
          </a:stretch>
        </p:blipFill>
        <p:spPr>
          <a:xfrm>
            <a:off x="1603801" y="1682067"/>
            <a:ext cx="7486411" cy="4211106"/>
          </a:xfrm>
          <a:prstGeom prst="rect">
            <a:avLst/>
          </a:prstGeom>
        </p:spPr>
      </p:pic>
      <p:pic>
        <p:nvPicPr>
          <p:cNvPr id="4" name="Picture 3">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39917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11" descr="a-dark-2.jpg">
            <a:extLst>
              <a:ext uri="{FF2B5EF4-FFF2-40B4-BE49-F238E27FC236}">
                <a16:creationId xmlns:a16="http://schemas.microsoft.com/office/drawing/2014/main" id="{7BB25897-EDC7-4DD5-A6D7-CE80521369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726" y="769984"/>
            <a:ext cx="2832812" cy="15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09826D3-E18D-4E31-9273-8030D4D80B1C}"/>
              </a:ext>
            </a:extLst>
          </p:cNvPr>
          <p:cNvSpPr txBox="1"/>
          <p:nvPr/>
        </p:nvSpPr>
        <p:spPr>
          <a:xfrm>
            <a:off x="260058" y="1009836"/>
            <a:ext cx="2692038" cy="923330"/>
          </a:xfrm>
          <a:prstGeom prst="rect">
            <a:avLst/>
          </a:prstGeom>
          <a:noFill/>
        </p:spPr>
        <p:txBody>
          <a:bodyPr wrap="square">
            <a:spAutoFit/>
          </a:bodyPr>
          <a:lstStyle/>
          <a:p>
            <a:r>
              <a:rPr lang="en-GB" sz="1800" dirty="0">
                <a:solidFill>
                  <a:schemeClr val="bg1"/>
                </a:solidFill>
              </a:rPr>
              <a:t>Provide a point of contact for people affected by cancer. </a:t>
            </a:r>
          </a:p>
        </p:txBody>
      </p:sp>
      <p:pic>
        <p:nvPicPr>
          <p:cNvPr id="11" name="Picture 13" descr="w-mid-2.jpg">
            <a:extLst>
              <a:ext uri="{FF2B5EF4-FFF2-40B4-BE49-F238E27FC236}">
                <a16:creationId xmlns:a16="http://schemas.microsoft.com/office/drawing/2014/main" id="{A8F78183-6839-4679-8363-9A77B115E2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8399" y="798930"/>
            <a:ext cx="3107201" cy="154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dark-2.jpg">
            <a:extLst>
              <a:ext uri="{FF2B5EF4-FFF2-40B4-BE49-F238E27FC236}">
                <a16:creationId xmlns:a16="http://schemas.microsoft.com/office/drawing/2014/main" id="{25134D24-740E-424E-955A-E96B2FC2DF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5305" y="810401"/>
            <a:ext cx="2998695" cy="15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00462D1-7D5A-4909-B01E-622311CB7BF0}"/>
              </a:ext>
            </a:extLst>
          </p:cNvPr>
          <p:cNvSpPr txBox="1"/>
          <p:nvPr/>
        </p:nvSpPr>
        <p:spPr>
          <a:xfrm>
            <a:off x="3319030" y="985345"/>
            <a:ext cx="2722501" cy="923330"/>
          </a:xfrm>
          <a:prstGeom prst="rect">
            <a:avLst/>
          </a:prstGeom>
          <a:noFill/>
        </p:spPr>
        <p:txBody>
          <a:bodyPr wrap="square">
            <a:spAutoFit/>
          </a:bodyPr>
          <a:lstStyle/>
          <a:p>
            <a:r>
              <a:rPr lang="en-GB" sz="1800" dirty="0">
                <a:solidFill>
                  <a:schemeClr val="bg1"/>
                </a:solidFill>
              </a:rPr>
              <a:t>Experienced team offering Face to face, telephone &amp; </a:t>
            </a:r>
            <a:r>
              <a:rPr lang="en-GB" dirty="0">
                <a:solidFill>
                  <a:schemeClr val="bg1"/>
                </a:solidFill>
              </a:rPr>
              <a:t>online support. </a:t>
            </a:r>
          </a:p>
        </p:txBody>
      </p:sp>
      <p:pic>
        <p:nvPicPr>
          <p:cNvPr id="15" name="Picture 13" descr="w-mid-2.jpg">
            <a:extLst>
              <a:ext uri="{FF2B5EF4-FFF2-40B4-BE49-F238E27FC236}">
                <a16:creationId xmlns:a16="http://schemas.microsoft.com/office/drawing/2014/main" id="{D3D3C0A4-343A-4728-A82A-121C9CBDD6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038" y="2535713"/>
            <a:ext cx="2882078" cy="16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dark-2.jpg">
            <a:extLst>
              <a:ext uri="{FF2B5EF4-FFF2-40B4-BE49-F238E27FC236}">
                <a16:creationId xmlns:a16="http://schemas.microsoft.com/office/drawing/2014/main" id="{834BEC13-FBF7-4998-B4DC-E2F8C30D2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6409" y="2450570"/>
            <a:ext cx="2882503" cy="150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w-mid-2.jpg">
            <a:extLst>
              <a:ext uri="{FF2B5EF4-FFF2-40B4-BE49-F238E27FC236}">
                <a16:creationId xmlns:a16="http://schemas.microsoft.com/office/drawing/2014/main" id="{AD013E64-5BCE-45CA-90E2-7C29CDD36D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4647" y="2360618"/>
            <a:ext cx="2958099" cy="180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a-dark-2.jpg">
            <a:extLst>
              <a:ext uri="{FF2B5EF4-FFF2-40B4-BE49-F238E27FC236}">
                <a16:creationId xmlns:a16="http://schemas.microsoft.com/office/drawing/2014/main" id="{818DE8FE-09AF-4B29-986E-5BA718D28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726" y="4325234"/>
            <a:ext cx="3029856" cy="150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w-mid-2.jpg">
            <a:extLst>
              <a:ext uri="{FF2B5EF4-FFF2-40B4-BE49-F238E27FC236}">
                <a16:creationId xmlns:a16="http://schemas.microsoft.com/office/drawing/2014/main" id="{1ACC1A0F-D9A6-4CB3-8A72-299CCB4B9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9359" y="4270350"/>
            <a:ext cx="3029856" cy="15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a-dark-2.jpg">
            <a:extLst>
              <a:ext uri="{FF2B5EF4-FFF2-40B4-BE49-F238E27FC236}">
                <a16:creationId xmlns:a16="http://schemas.microsoft.com/office/drawing/2014/main" id="{C57A3275-2A35-448E-B65E-E7DA98ECB6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7875" y="4221351"/>
            <a:ext cx="2829719" cy="156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F8DB9DEE-9117-4E79-8F29-C5AAA116EA0E}"/>
              </a:ext>
            </a:extLst>
          </p:cNvPr>
          <p:cNvSpPr txBox="1"/>
          <p:nvPr/>
        </p:nvSpPr>
        <p:spPr>
          <a:xfrm>
            <a:off x="3252466" y="2927456"/>
            <a:ext cx="2633317" cy="369332"/>
          </a:xfrm>
          <a:prstGeom prst="rect">
            <a:avLst/>
          </a:prstGeom>
          <a:noFill/>
        </p:spPr>
        <p:txBody>
          <a:bodyPr wrap="square">
            <a:spAutoFit/>
          </a:bodyPr>
          <a:lstStyle/>
          <a:p>
            <a:r>
              <a:rPr lang="en-GB" sz="1800" dirty="0">
                <a:solidFill>
                  <a:schemeClr val="bg1"/>
                </a:solidFill>
              </a:rPr>
              <a:t>Complementary therapy</a:t>
            </a:r>
          </a:p>
        </p:txBody>
      </p:sp>
      <p:sp>
        <p:nvSpPr>
          <p:cNvPr id="12" name="TextBox 11">
            <a:extLst>
              <a:ext uri="{FF2B5EF4-FFF2-40B4-BE49-F238E27FC236}">
                <a16:creationId xmlns:a16="http://schemas.microsoft.com/office/drawing/2014/main" id="{CC479D32-C6DE-4510-AE83-02AAD11CAA72}"/>
              </a:ext>
            </a:extLst>
          </p:cNvPr>
          <p:cNvSpPr txBox="1"/>
          <p:nvPr/>
        </p:nvSpPr>
        <p:spPr>
          <a:xfrm>
            <a:off x="6302375" y="2684488"/>
            <a:ext cx="2521628" cy="1015663"/>
          </a:xfrm>
          <a:prstGeom prst="rect">
            <a:avLst/>
          </a:prstGeom>
          <a:noFill/>
        </p:spPr>
        <p:txBody>
          <a:bodyPr wrap="square" lIns="91440" tIns="45720" rIns="91440" bIns="45720" rtlCol="0" anchor="t">
            <a:spAutoFit/>
          </a:bodyPr>
          <a:lstStyle/>
          <a:p>
            <a:r>
              <a:rPr lang="en-GB" sz="2000" dirty="0">
                <a:solidFill>
                  <a:schemeClr val="bg1"/>
                </a:solidFill>
              </a:rPr>
              <a:t>Access to emotional &amp; mental health support services</a:t>
            </a:r>
          </a:p>
        </p:txBody>
      </p:sp>
      <p:sp>
        <p:nvSpPr>
          <p:cNvPr id="23" name="TextBox 22">
            <a:extLst>
              <a:ext uri="{FF2B5EF4-FFF2-40B4-BE49-F238E27FC236}">
                <a16:creationId xmlns:a16="http://schemas.microsoft.com/office/drawing/2014/main" id="{E0C0A095-F2A8-4350-9893-D698F79D8103}"/>
              </a:ext>
            </a:extLst>
          </p:cNvPr>
          <p:cNvSpPr txBox="1"/>
          <p:nvPr/>
        </p:nvSpPr>
        <p:spPr>
          <a:xfrm>
            <a:off x="6460984" y="933581"/>
            <a:ext cx="2517978" cy="1015663"/>
          </a:xfrm>
          <a:prstGeom prst="rect">
            <a:avLst/>
          </a:prstGeom>
          <a:noFill/>
        </p:spPr>
        <p:txBody>
          <a:bodyPr wrap="square" rtlCol="0">
            <a:spAutoFit/>
          </a:bodyPr>
          <a:lstStyle/>
          <a:p>
            <a:r>
              <a:rPr lang="en-GB" sz="2000" dirty="0">
                <a:solidFill>
                  <a:schemeClr val="bg1"/>
                </a:solidFill>
              </a:rPr>
              <a:t>Availability of cancer information  and support.</a:t>
            </a:r>
          </a:p>
        </p:txBody>
      </p:sp>
      <p:sp>
        <p:nvSpPr>
          <p:cNvPr id="24" name="TextBox 23">
            <a:extLst>
              <a:ext uri="{FF2B5EF4-FFF2-40B4-BE49-F238E27FC236}">
                <a16:creationId xmlns:a16="http://schemas.microsoft.com/office/drawing/2014/main" id="{61350D34-58DB-4072-B6CA-09D0594C5112}"/>
              </a:ext>
            </a:extLst>
          </p:cNvPr>
          <p:cNvSpPr txBox="1"/>
          <p:nvPr/>
        </p:nvSpPr>
        <p:spPr>
          <a:xfrm>
            <a:off x="228115" y="4509900"/>
            <a:ext cx="2802401" cy="1323439"/>
          </a:xfrm>
          <a:prstGeom prst="rect">
            <a:avLst/>
          </a:prstGeom>
          <a:noFill/>
        </p:spPr>
        <p:txBody>
          <a:bodyPr wrap="square" rtlCol="0">
            <a:spAutoFit/>
          </a:bodyPr>
          <a:lstStyle/>
          <a:p>
            <a:r>
              <a:rPr lang="en-GB" sz="2000" dirty="0">
                <a:solidFill>
                  <a:schemeClr val="bg1"/>
                </a:solidFill>
              </a:rPr>
              <a:t>Volunteer engagement and support in the hospital &amp; across the community </a:t>
            </a:r>
          </a:p>
        </p:txBody>
      </p:sp>
      <p:sp>
        <p:nvSpPr>
          <p:cNvPr id="26" name="TextBox 25">
            <a:extLst>
              <a:ext uri="{FF2B5EF4-FFF2-40B4-BE49-F238E27FC236}">
                <a16:creationId xmlns:a16="http://schemas.microsoft.com/office/drawing/2014/main" id="{F763DC46-BF1A-464B-BC87-EC20F60F978C}"/>
              </a:ext>
            </a:extLst>
          </p:cNvPr>
          <p:cNvSpPr txBox="1"/>
          <p:nvPr/>
        </p:nvSpPr>
        <p:spPr>
          <a:xfrm>
            <a:off x="3341097" y="4468513"/>
            <a:ext cx="2802401" cy="1015663"/>
          </a:xfrm>
          <a:prstGeom prst="rect">
            <a:avLst/>
          </a:prstGeom>
          <a:noFill/>
        </p:spPr>
        <p:txBody>
          <a:bodyPr wrap="square" rtlCol="0">
            <a:spAutoFit/>
          </a:bodyPr>
          <a:lstStyle/>
          <a:p>
            <a:r>
              <a:rPr lang="en-GB" sz="2000" dirty="0">
                <a:solidFill>
                  <a:schemeClr val="bg1"/>
                </a:solidFill>
              </a:rPr>
              <a:t>Opportunities for feedback &amp; meaningful service user involvement</a:t>
            </a:r>
          </a:p>
        </p:txBody>
      </p:sp>
      <p:sp>
        <p:nvSpPr>
          <p:cNvPr id="27" name="TextBox 26">
            <a:extLst>
              <a:ext uri="{FF2B5EF4-FFF2-40B4-BE49-F238E27FC236}">
                <a16:creationId xmlns:a16="http://schemas.microsoft.com/office/drawing/2014/main" id="{B356596E-057E-474F-B63A-7CB8FF554BF9}"/>
              </a:ext>
            </a:extLst>
          </p:cNvPr>
          <p:cNvSpPr txBox="1"/>
          <p:nvPr/>
        </p:nvSpPr>
        <p:spPr>
          <a:xfrm>
            <a:off x="6326473" y="4309878"/>
            <a:ext cx="2636358" cy="1015663"/>
          </a:xfrm>
          <a:prstGeom prst="rect">
            <a:avLst/>
          </a:prstGeom>
          <a:noFill/>
        </p:spPr>
        <p:txBody>
          <a:bodyPr wrap="square" rtlCol="0">
            <a:spAutoFit/>
          </a:bodyPr>
          <a:lstStyle/>
          <a:p>
            <a:r>
              <a:rPr lang="en-GB" sz="2000" dirty="0">
                <a:solidFill>
                  <a:schemeClr val="bg1"/>
                </a:solidFill>
              </a:rPr>
              <a:t>Bespoke setting for Support groups, meetings and Activities</a:t>
            </a:r>
          </a:p>
        </p:txBody>
      </p:sp>
      <p:sp>
        <p:nvSpPr>
          <p:cNvPr id="29" name="Title 28">
            <a:extLst>
              <a:ext uri="{FF2B5EF4-FFF2-40B4-BE49-F238E27FC236}">
                <a16:creationId xmlns:a16="http://schemas.microsoft.com/office/drawing/2014/main" id="{05E86B01-65E3-4AE2-8855-13771C1AD592}"/>
              </a:ext>
            </a:extLst>
          </p:cNvPr>
          <p:cNvSpPr>
            <a:spLocks noGrp="1"/>
          </p:cNvSpPr>
          <p:nvPr>
            <p:ph type="ctrTitle"/>
          </p:nvPr>
        </p:nvSpPr>
        <p:spPr>
          <a:xfrm>
            <a:off x="1958111" y="58089"/>
            <a:ext cx="5775184" cy="647704"/>
          </a:xfrm>
        </p:spPr>
        <p:txBody>
          <a:bodyPr>
            <a:normAutofit/>
          </a:bodyPr>
          <a:lstStyle/>
          <a:p>
            <a:r>
              <a:rPr lang="en-GB" sz="2000" dirty="0">
                <a:latin typeface="Euphemia" panose="020B0503040102020104" pitchFamily="34" charset="0"/>
              </a:rPr>
              <a:t>Macmillan Information and support services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
        <p:nvSpPr>
          <p:cNvPr id="28" name="TextBox 27">
            <a:extLst>
              <a:ext uri="{FF2B5EF4-FFF2-40B4-BE49-F238E27FC236}">
                <a16:creationId xmlns:a16="http://schemas.microsoft.com/office/drawing/2014/main" id="{E0C0A095-F2A8-4350-9893-D698F79D8103}"/>
              </a:ext>
            </a:extLst>
          </p:cNvPr>
          <p:cNvSpPr txBox="1"/>
          <p:nvPr/>
        </p:nvSpPr>
        <p:spPr>
          <a:xfrm>
            <a:off x="418573" y="2693617"/>
            <a:ext cx="2517978" cy="1323439"/>
          </a:xfrm>
          <a:prstGeom prst="rect">
            <a:avLst/>
          </a:prstGeom>
          <a:noFill/>
        </p:spPr>
        <p:txBody>
          <a:bodyPr wrap="square" rtlCol="0">
            <a:spAutoFit/>
          </a:bodyPr>
          <a:lstStyle/>
          <a:p>
            <a:r>
              <a:rPr lang="en-GB" sz="2000" dirty="0">
                <a:solidFill>
                  <a:schemeClr val="bg1"/>
                </a:solidFill>
              </a:rPr>
              <a:t>Gardening group and great outdoor space</a:t>
            </a:r>
          </a:p>
          <a:p>
            <a:endParaRPr lang="en-GB" sz="2000" dirty="0">
              <a:solidFill>
                <a:schemeClr val="bg1"/>
              </a:solidFill>
            </a:endParaRPr>
          </a:p>
          <a:p>
            <a:r>
              <a:rPr lang="en-GB" sz="2000" dirty="0">
                <a:solidFill>
                  <a:schemeClr val="bg1"/>
                </a:solidFill>
              </a:rPr>
              <a:t>Great environment</a:t>
            </a:r>
          </a:p>
        </p:txBody>
      </p:sp>
    </p:spTree>
    <p:extLst>
      <p:ext uri="{BB962C8B-B14F-4D97-AF65-F5344CB8AC3E}">
        <p14:creationId xmlns:p14="http://schemas.microsoft.com/office/powerpoint/2010/main" val="255450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31484"/>
            <a:ext cx="44996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Talk – Video, Audio and text chat and sharing</a:t>
            </a:r>
            <a:endParaRPr lang="en-GB" sz="2100" spc="-1" dirty="0">
              <a:latin typeface="Arial"/>
            </a:endParaRPr>
          </a:p>
        </p:txBody>
      </p:sp>
      <p:pic>
        <p:nvPicPr>
          <p:cNvPr id="4" name="Picture 3">
            <a:extLst>
              <a:ext uri="{FF2B5EF4-FFF2-40B4-BE49-F238E27FC236}">
                <a16:creationId xmlns:a16="http://schemas.microsoft.com/office/drawing/2014/main" id="{9E6E3FF6-ED21-0DC5-7F87-3E35CFB0A5BE}"/>
              </a:ext>
            </a:extLst>
          </p:cNvPr>
          <p:cNvPicPr>
            <a:picLocks noChangeAspect="1"/>
          </p:cNvPicPr>
          <p:nvPr/>
        </p:nvPicPr>
        <p:blipFill>
          <a:blip r:embed="rId2"/>
          <a:stretch>
            <a:fillRect/>
          </a:stretch>
        </p:blipFill>
        <p:spPr>
          <a:xfrm>
            <a:off x="1775012" y="1855694"/>
            <a:ext cx="7368988" cy="4145056"/>
          </a:xfrm>
          <a:prstGeom prst="rect">
            <a:avLst/>
          </a:prstGeom>
        </p:spPr>
      </p:pic>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689878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31484"/>
            <a:ext cx="55632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Maps – Map creation &amp; link sharing</a:t>
            </a:r>
            <a:endParaRPr lang="en-GB" sz="2100" spc="-1" dirty="0">
              <a:latin typeface="Arial"/>
            </a:endParaRPr>
          </a:p>
        </p:txBody>
      </p:sp>
      <p:pic>
        <p:nvPicPr>
          <p:cNvPr id="4" name="Picture 3">
            <a:extLst>
              <a:ext uri="{FF2B5EF4-FFF2-40B4-BE49-F238E27FC236}">
                <a16:creationId xmlns:a16="http://schemas.microsoft.com/office/drawing/2014/main" id="{9E6E3FF6-ED21-0DC5-7F87-3E35CFB0A5BE}"/>
              </a:ext>
            </a:extLst>
          </p:cNvPr>
          <p:cNvPicPr>
            <a:picLocks noChangeAspect="1"/>
          </p:cNvPicPr>
          <p:nvPr/>
        </p:nvPicPr>
        <p:blipFill>
          <a:blip r:embed="rId2"/>
          <a:stretch>
            <a:fillRect/>
          </a:stretch>
        </p:blipFill>
        <p:spPr>
          <a:xfrm>
            <a:off x="1782470" y="1636929"/>
            <a:ext cx="7368988" cy="4145056"/>
          </a:xfrm>
          <a:prstGeom prst="rect">
            <a:avLst/>
          </a:prstGeom>
        </p:spPr>
      </p:pic>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267550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3"/>
          <p:cNvSpPr>
            <a:spLocks noGrp="1"/>
          </p:cNvSpPr>
          <p:nvPr>
            <p:ph type="sldNum" idx="4294967295"/>
          </p:nvPr>
        </p:nvSpPr>
        <p:spPr/>
        <p:txBody>
          <a:bodyPr/>
          <a:lstStyle/>
          <a:p>
            <a:fld id="{05F55143-AB8B-4EA3-95AC-57882811192B}" type="slidenum">
              <a:t>42</a:t>
            </a:fld>
            <a:endParaRPr/>
          </a:p>
        </p:txBody>
      </p:sp>
      <p:pic>
        <p:nvPicPr>
          <p:cNvPr id="2" name="Picture 1"/>
          <p:cNvPicPr>
            <a:picLocks noChangeAspect="1"/>
          </p:cNvPicPr>
          <p:nvPr/>
        </p:nvPicPr>
        <p:blipFill>
          <a:blip r:embed="rId2"/>
          <a:stretch>
            <a:fillRect/>
          </a:stretch>
        </p:blipFill>
        <p:spPr>
          <a:xfrm>
            <a:off x="1320719" y="1672796"/>
            <a:ext cx="7495420" cy="4216174"/>
          </a:xfrm>
          <a:prstGeom prst="rect">
            <a:avLst/>
          </a:prstGeom>
        </p:spPr>
      </p:pic>
      <p:sp>
        <p:nvSpPr>
          <p:cNvPr id="5" name="PlaceHolder 1"/>
          <p:cNvSpPr txBox="1">
            <a:spLocks/>
          </p:cNvSpPr>
          <p:nvPr/>
        </p:nvSpPr>
        <p:spPr>
          <a:xfrm>
            <a:off x="-172580" y="1002607"/>
            <a:ext cx="3922856" cy="423055"/>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err="1">
                <a:solidFill>
                  <a:srgbClr val="000000"/>
                </a:solidFill>
                <a:latin typeface="Arial"/>
              </a:rPr>
              <a:t>Canva</a:t>
            </a:r>
            <a:r>
              <a:rPr lang="en-US" sz="2100" spc="-1" dirty="0">
                <a:solidFill>
                  <a:srgbClr val="000000"/>
                </a:solidFill>
                <a:latin typeface="Arial"/>
              </a:rPr>
              <a:t> &amp; Microsoft Forms</a:t>
            </a:r>
            <a:endParaRPr lang="en-GB" sz="2100" spc="-1" dirty="0">
              <a:latin typeface="Arial"/>
            </a:endParaRPr>
          </a:p>
        </p:txBody>
      </p:sp>
      <p:pic>
        <p:nvPicPr>
          <p:cNvPr id="6" name="Picture 5">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1561552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p:cNvSpPr>
          <p:nvPr>
            <p:ph idx="4294967295"/>
          </p:nvPr>
        </p:nvSpPr>
        <p:spPr>
          <a:xfrm>
            <a:off x="-575639" y="1500210"/>
            <a:ext cx="4499640" cy="758160"/>
          </a:xfrm>
          <a:prstGeom prst="rect">
            <a:avLst/>
          </a:prstGeom>
          <a:noFill/>
          <a:ln w="0">
            <a:noFill/>
          </a:ln>
        </p:spPr>
        <p:txBody>
          <a:bodyPr vert="horz" lIns="90000" tIns="45000" rIns="90000" bIns="45000" rtlCol="0" anchor="t">
            <a:noAutofit/>
          </a:bodyPr>
          <a:lstStyle/>
          <a:p>
            <a:pPr marL="685800" indent="-228600">
              <a:lnSpc>
                <a:spcPct val="90000"/>
              </a:lnSpc>
              <a:buClr>
                <a:srgbClr val="000000"/>
              </a:buClr>
              <a:buSzPct val="45000"/>
              <a:buFont typeface="Wingdings" charset="2"/>
              <a:buChar char=""/>
            </a:pPr>
            <a:r>
              <a:rPr lang="en-US" sz="2100" spc="-1" dirty="0">
                <a:solidFill>
                  <a:srgbClr val="000000"/>
                </a:solidFill>
                <a:latin typeface="Arial"/>
                <a:ea typeface="Times New Roman"/>
              </a:rPr>
              <a:t>Social prescribing &amp; Elemental</a:t>
            </a:r>
            <a:endParaRPr lang="en-GB" sz="2100" spc="-1" dirty="0">
              <a:latin typeface="Arial"/>
            </a:endParaRPr>
          </a:p>
        </p:txBody>
      </p:sp>
      <p:sp>
        <p:nvSpPr>
          <p:cNvPr id="543" name="PlaceHolder 2"/>
          <p:cNvSpPr>
            <a:spLocks noGrp="1"/>
          </p:cNvSpPr>
          <p:nvPr>
            <p:ph type="title" idx="4294967295"/>
          </p:nvPr>
        </p:nvSpPr>
        <p:spPr>
          <a:xfrm>
            <a:off x="180360" y="1937610"/>
            <a:ext cx="4319640" cy="3959640"/>
          </a:xfrm>
          <a:prstGeom prst="rect">
            <a:avLst/>
          </a:prstGeom>
          <a:noFill/>
          <a:ln w="0">
            <a:noFill/>
          </a:ln>
        </p:spPr>
        <p:txBody>
          <a:bodyPr vert="horz" lIns="90000" tIns="45000" rIns="90000" bIns="45000" rtlCol="0" anchor="t">
            <a:noAutofit/>
          </a:bodyPr>
          <a:lstStyle/>
          <a:p>
            <a:pPr>
              <a:lnSpc>
                <a:spcPct val="100000"/>
              </a:lnSpc>
            </a:pPr>
            <a:r>
              <a:rPr lang="en-US" sz="1350" spc="-1">
                <a:solidFill>
                  <a:srgbClr val="000000"/>
                </a:solidFill>
                <a:latin typeface="Cera Pro Macmillan Light"/>
              </a:rPr>
              <a:t>More people are thankfully living longer following a cancer diagnosis through successful treatments and advances maintaining or managing a cancer condition. </a:t>
            </a:r>
            <a:endParaRPr lang="en-GB" sz="1350" spc="-1">
              <a:latin typeface="Arial"/>
            </a:endParaRPr>
          </a:p>
          <a:p>
            <a:pPr>
              <a:lnSpc>
                <a:spcPct val="100000"/>
              </a:lnSpc>
              <a:buNone/>
            </a:pPr>
            <a:endParaRPr lang="en-GB" sz="1350" spc="-1">
              <a:latin typeface="Arial"/>
            </a:endParaRPr>
          </a:p>
          <a:p>
            <a:pPr>
              <a:lnSpc>
                <a:spcPct val="100000"/>
              </a:lnSpc>
            </a:pPr>
            <a:r>
              <a:rPr lang="en-US" sz="1350" spc="-1">
                <a:solidFill>
                  <a:srgbClr val="000000"/>
                </a:solidFill>
                <a:latin typeface="Cera Pro Macmillan Light"/>
              </a:rPr>
              <a:t> The numbers of people living long term with a cancer diagnosis are set to double by 2030. Having access to social prescribing means people can access community support as well as </a:t>
            </a:r>
            <a:r>
              <a:rPr lang="en-US" sz="1350" spc="-1" err="1">
                <a:solidFill>
                  <a:srgbClr val="000000"/>
                </a:solidFill>
                <a:latin typeface="Cera Pro Macmillan Light"/>
              </a:rPr>
              <a:t>specialised</a:t>
            </a:r>
            <a:r>
              <a:rPr lang="en-US" sz="1350" spc="-1">
                <a:solidFill>
                  <a:srgbClr val="000000"/>
                </a:solidFill>
                <a:latin typeface="Cera Pro Macmillan Light"/>
              </a:rPr>
              <a:t> cancer services. </a:t>
            </a:r>
            <a:r>
              <a:rPr sz="1350"/>
              <a:t/>
            </a:r>
            <a:br>
              <a:rPr sz="1350"/>
            </a:br>
            <a:r>
              <a:rPr sz="1350"/>
              <a:t/>
            </a:r>
            <a:br>
              <a:rPr sz="1350"/>
            </a:br>
            <a:r>
              <a:rPr lang="en-US" sz="1350"/>
              <a:t/>
            </a:r>
            <a:br>
              <a:rPr lang="en-US" sz="1350"/>
            </a:br>
            <a:r>
              <a:rPr lang="en-US" sz="1350" spc="-1">
                <a:solidFill>
                  <a:srgbClr val="000000"/>
                </a:solidFill>
                <a:latin typeface="Cera Pro Macmillan Light"/>
              </a:rPr>
              <a:t>  </a:t>
            </a:r>
            <a:endParaRPr lang="en-GB" sz="1350" spc="-1">
              <a:latin typeface="Arial"/>
            </a:endParaRPr>
          </a:p>
        </p:txBody>
      </p:sp>
      <p:sp>
        <p:nvSpPr>
          <p:cNvPr id="544" name="TextBox 543"/>
          <p:cNvSpPr txBox="1"/>
          <p:nvPr/>
        </p:nvSpPr>
        <p:spPr>
          <a:xfrm>
            <a:off x="5220000" y="1037610"/>
            <a:ext cx="3168720" cy="899640"/>
          </a:xfrm>
          <a:prstGeom prst="rect">
            <a:avLst/>
          </a:prstGeom>
          <a:blipFill rotWithShape="0">
            <a:blip r:embed="rId2"/>
            <a:srcRect t="25551" b="31827"/>
            <a:stretch/>
          </a:blipFill>
          <a:ln w="0">
            <a:noFill/>
          </a:ln>
        </p:spPr>
        <p:txBody>
          <a:bodyPr lIns="90000" tIns="45000" rIns="90000" bIns="45000" anchor="ctr" anchorCtr="1">
            <a:noAutofit/>
          </a:bodyPr>
          <a:lstStyle/>
          <a:p>
            <a:pPr algn="ctr">
              <a:buNone/>
            </a:pPr>
            <a:r>
              <a:rPr lang="en-GB" spc="-1">
                <a:latin typeface="Arial"/>
              </a:rPr>
              <a:t> </a:t>
            </a:r>
          </a:p>
        </p:txBody>
      </p:sp>
      <p:sp>
        <p:nvSpPr>
          <p:cNvPr id="545" name="PlaceHolder 9"/>
          <p:cNvSpPr txBox="1"/>
          <p:nvPr/>
        </p:nvSpPr>
        <p:spPr>
          <a:xfrm>
            <a:off x="4716000" y="2117250"/>
            <a:ext cx="4284000" cy="3779640"/>
          </a:xfrm>
          <a:prstGeom prst="rect">
            <a:avLst/>
          </a:prstGeom>
          <a:noFill/>
          <a:ln w="0">
            <a:noFill/>
          </a:ln>
        </p:spPr>
        <p:txBody>
          <a:bodyPr lIns="90000" tIns="45000" rIns="90000" bIns="45000" anchor="t">
            <a:noAutofit/>
          </a:bodyPr>
          <a:lstStyle/>
          <a:p>
            <a:pPr>
              <a:lnSpc>
                <a:spcPct val="100000"/>
              </a:lnSpc>
              <a:buNone/>
            </a:pPr>
            <a:r>
              <a:rPr lang="en-US" sz="1350" spc="-1" dirty="0">
                <a:solidFill>
                  <a:srgbClr val="000000"/>
                </a:solidFill>
                <a:latin typeface="Cera Pro Macmillan Light"/>
              </a:rPr>
              <a:t>Software platform to facilitate and support social prescribing. It is a referral and case management system with direct connections to GP IT systems. Joining Elemental as a hub has vastly increased visibility and ease of access to Macmillan information and support service to GP`s locally. </a:t>
            </a:r>
            <a:r>
              <a:rPr sz="1350" dirty="0"/>
              <a:t/>
            </a:r>
            <a:br>
              <a:rPr sz="1350" dirty="0"/>
            </a:br>
            <a:r>
              <a:rPr lang="en-US" sz="1350" spc="-1" dirty="0">
                <a:solidFill>
                  <a:srgbClr val="000000"/>
                </a:solidFill>
                <a:latin typeface="Cera Pro Macmillan Light"/>
              </a:rPr>
              <a:t>This approach has facilitated joint working and integration with social prescribing teams and local services. It has also kept Macmillan Quality information and support services high on the agenda and benefiting from the momentum of the social prescribing movement. </a:t>
            </a:r>
            <a:endParaRPr lang="en-GB" sz="1350" spc="-1" dirty="0">
              <a:latin typeface="Arial"/>
            </a:endParaRPr>
          </a:p>
        </p:txBody>
      </p:sp>
      <p:sp>
        <p:nvSpPr>
          <p:cNvPr id="4" name="PlaceHolder 3"/>
          <p:cNvSpPr>
            <a:spLocks noGrp="1"/>
          </p:cNvSpPr>
          <p:nvPr>
            <p:ph type="sldNum" idx="4294967295"/>
          </p:nvPr>
        </p:nvSpPr>
        <p:spPr/>
        <p:txBody>
          <a:bodyPr/>
          <a:lstStyle/>
          <a:p>
            <a:fld id="{41C5744B-00E3-495E-94D5-F22F58D5DCDF}" type="slidenum">
              <a:rPr/>
              <a:t>43</a:t>
            </a:fld>
            <a:endParaRPr/>
          </a:p>
        </p:txBody>
      </p:sp>
      <p:pic>
        <p:nvPicPr>
          <p:cNvPr id="7" name="Picture 6">
            <a:extLst>
              <a:ext uri="{FF2B5EF4-FFF2-40B4-BE49-F238E27FC236}">
                <a16:creationId xmlns:a16="http://schemas.microsoft.com/office/drawing/2014/main" id="{7AE6D91D-37CE-4250-81F5-9518404E5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9098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3"/>
          <p:cNvSpPr>
            <a:spLocks noGrp="1"/>
          </p:cNvSpPr>
          <p:nvPr>
            <p:ph type="sldNum" idx="4294967295"/>
          </p:nvPr>
        </p:nvSpPr>
        <p:spPr/>
        <p:txBody>
          <a:bodyPr/>
          <a:lstStyle/>
          <a:p>
            <a:fld id="{05F55143-AB8B-4EA3-95AC-57882811192B}" type="slidenum">
              <a:t>44</a:t>
            </a:fld>
            <a:endParaRPr/>
          </a:p>
        </p:txBody>
      </p:sp>
      <p:sp>
        <p:nvSpPr>
          <p:cNvPr id="7" name="Hexagon 6">
            <a:extLst>
              <a:ext uri="{FF2B5EF4-FFF2-40B4-BE49-F238E27FC236}">
                <a16:creationId xmlns:a16="http://schemas.microsoft.com/office/drawing/2014/main" id="{29D4BD0C-054A-3BB3-E7FE-C7225CEF7B23}"/>
              </a:ext>
            </a:extLst>
          </p:cNvPr>
          <p:cNvSpPr/>
          <p:nvPr/>
        </p:nvSpPr>
        <p:spPr>
          <a:xfrm>
            <a:off x="3288767" y="2240375"/>
            <a:ext cx="2566467" cy="2212472"/>
          </a:xfrm>
          <a:prstGeom prst="hexagon">
            <a:avLst/>
          </a:prstGeom>
          <a:solidFill>
            <a:srgbClr val="F559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Personalised</a:t>
            </a:r>
          </a:p>
          <a:p>
            <a:pPr algn="ctr"/>
            <a:r>
              <a:rPr lang="en-GB" dirty="0"/>
              <a:t>Care</a:t>
            </a:r>
          </a:p>
        </p:txBody>
      </p:sp>
      <p:sp>
        <p:nvSpPr>
          <p:cNvPr id="9" name="Hexagon 8">
            <a:extLst>
              <a:ext uri="{FF2B5EF4-FFF2-40B4-BE49-F238E27FC236}">
                <a16:creationId xmlns:a16="http://schemas.microsoft.com/office/drawing/2014/main" id="{AF25FA5E-7923-F38A-50E0-00BC8601D274}"/>
              </a:ext>
            </a:extLst>
          </p:cNvPr>
          <p:cNvSpPr/>
          <p:nvPr/>
        </p:nvSpPr>
        <p:spPr>
          <a:xfrm>
            <a:off x="5354491" y="1134139"/>
            <a:ext cx="2566467" cy="2212472"/>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Hospital</a:t>
            </a:r>
          </a:p>
          <a:p>
            <a:pPr algn="ctr"/>
            <a:r>
              <a:rPr lang="en-GB" dirty="0"/>
              <a:t>Cancer Care Coordinators</a:t>
            </a:r>
          </a:p>
        </p:txBody>
      </p:sp>
      <p:sp>
        <p:nvSpPr>
          <p:cNvPr id="10" name="Hexagon 9">
            <a:extLst>
              <a:ext uri="{FF2B5EF4-FFF2-40B4-BE49-F238E27FC236}">
                <a16:creationId xmlns:a16="http://schemas.microsoft.com/office/drawing/2014/main" id="{2B969DAD-2080-1FDB-253E-4499DAE72901}"/>
              </a:ext>
            </a:extLst>
          </p:cNvPr>
          <p:cNvSpPr/>
          <p:nvPr/>
        </p:nvSpPr>
        <p:spPr>
          <a:xfrm>
            <a:off x="1223045" y="1134139"/>
            <a:ext cx="2566467" cy="221247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Macmillan Information and Support Services</a:t>
            </a:r>
          </a:p>
        </p:txBody>
      </p:sp>
      <p:sp>
        <p:nvSpPr>
          <p:cNvPr id="11" name="Hexagon 10">
            <a:extLst>
              <a:ext uri="{FF2B5EF4-FFF2-40B4-BE49-F238E27FC236}">
                <a16:creationId xmlns:a16="http://schemas.microsoft.com/office/drawing/2014/main" id="{336FB393-3D01-EAC4-CEFE-584EC9AE8CFE}"/>
              </a:ext>
            </a:extLst>
          </p:cNvPr>
          <p:cNvSpPr/>
          <p:nvPr/>
        </p:nvSpPr>
        <p:spPr>
          <a:xfrm>
            <a:off x="5354491" y="3346611"/>
            <a:ext cx="2566467" cy="221247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PCN</a:t>
            </a:r>
          </a:p>
          <a:p>
            <a:pPr algn="ctr"/>
            <a:r>
              <a:rPr lang="en-GB" dirty="0"/>
              <a:t>Cancer Care Coordinators</a:t>
            </a:r>
          </a:p>
        </p:txBody>
      </p:sp>
      <p:sp>
        <p:nvSpPr>
          <p:cNvPr id="12" name="Hexagon 11">
            <a:extLst>
              <a:ext uri="{FF2B5EF4-FFF2-40B4-BE49-F238E27FC236}">
                <a16:creationId xmlns:a16="http://schemas.microsoft.com/office/drawing/2014/main" id="{ABA2E8B3-EB4B-E8F7-8875-995E4BE930C4}"/>
              </a:ext>
            </a:extLst>
          </p:cNvPr>
          <p:cNvSpPr/>
          <p:nvPr/>
        </p:nvSpPr>
        <p:spPr>
          <a:xfrm>
            <a:off x="1223045" y="3346611"/>
            <a:ext cx="2566467" cy="2212472"/>
          </a:xfrm>
          <a:prstGeom prst="hexago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Macmillan Tameside joint working Group</a:t>
            </a:r>
          </a:p>
        </p:txBody>
      </p:sp>
      <p:pic>
        <p:nvPicPr>
          <p:cNvPr id="8" name="Picture 7">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3428985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18F62DC9-BFBA-4EBC-A376-31F77228325D}"/>
              </a:ext>
            </a:extLst>
          </p:cNvPr>
          <p:cNvSpPr txBox="1">
            <a:spLocks/>
          </p:cNvSpPr>
          <p:nvPr/>
        </p:nvSpPr>
        <p:spPr>
          <a:xfrm>
            <a:off x="207469" y="1031484"/>
            <a:ext cx="55632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Personalised Care – Shared Activities &amp; involvement</a:t>
            </a:r>
            <a:endParaRPr lang="en-GB" sz="2100" spc="-1" dirty="0">
              <a:latin typeface="Arial"/>
            </a:endParaRPr>
          </a:p>
        </p:txBody>
      </p:sp>
      <p:sp>
        <p:nvSpPr>
          <p:cNvPr id="6" name="PlaceHolder 1">
            <a:extLst>
              <a:ext uri="{FF2B5EF4-FFF2-40B4-BE49-F238E27FC236}">
                <a16:creationId xmlns:a16="http://schemas.microsoft.com/office/drawing/2014/main" id="{B42BDFF4-F6CC-A961-4D15-FD7F5799472A}"/>
              </a:ext>
            </a:extLst>
          </p:cNvPr>
          <p:cNvSpPr txBox="1">
            <a:spLocks/>
          </p:cNvSpPr>
          <p:nvPr/>
        </p:nvSpPr>
        <p:spPr>
          <a:xfrm>
            <a:off x="2119512" y="1867762"/>
            <a:ext cx="5563240" cy="75816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buClr>
                <a:srgbClr val="000000"/>
              </a:buClr>
              <a:buSzPct val="45000"/>
              <a:buNone/>
            </a:pPr>
            <a:r>
              <a:rPr lang="en-US" sz="2100" spc="-1" dirty="0">
                <a:solidFill>
                  <a:srgbClr val="000000"/>
                </a:solidFill>
                <a:latin typeface="Arial"/>
              </a:rPr>
              <a:t>Add items – Items could be identified as part of team building</a:t>
            </a:r>
            <a:endParaRPr lang="en-GB" sz="2100" spc="-1" dirty="0">
              <a:latin typeface="Arial"/>
            </a:endParaRPr>
          </a:p>
        </p:txBody>
      </p:sp>
      <p:sp>
        <p:nvSpPr>
          <p:cNvPr id="2" name="Rectangle 1">
            <a:extLst>
              <a:ext uri="{FF2B5EF4-FFF2-40B4-BE49-F238E27FC236}">
                <a16:creationId xmlns:a16="http://schemas.microsoft.com/office/drawing/2014/main" id="{41A03EB0-F73A-C324-472F-BD944F1FEE28}"/>
              </a:ext>
            </a:extLst>
          </p:cNvPr>
          <p:cNvSpPr/>
          <p:nvPr/>
        </p:nvSpPr>
        <p:spPr>
          <a:xfrm>
            <a:off x="660828" y="2625922"/>
            <a:ext cx="800421" cy="936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Initial contact</a:t>
            </a:r>
          </a:p>
        </p:txBody>
      </p:sp>
      <p:sp>
        <p:nvSpPr>
          <p:cNvPr id="7" name="Rectangle 6">
            <a:extLst>
              <a:ext uri="{FF2B5EF4-FFF2-40B4-BE49-F238E27FC236}">
                <a16:creationId xmlns:a16="http://schemas.microsoft.com/office/drawing/2014/main" id="{E910FFD1-00AE-F5FE-DBA3-14BE666860D6}"/>
              </a:ext>
            </a:extLst>
          </p:cNvPr>
          <p:cNvSpPr/>
          <p:nvPr/>
        </p:nvSpPr>
        <p:spPr>
          <a:xfrm>
            <a:off x="2453767" y="2625922"/>
            <a:ext cx="800421" cy="936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Support Groups</a:t>
            </a:r>
          </a:p>
        </p:txBody>
      </p:sp>
      <p:sp>
        <p:nvSpPr>
          <p:cNvPr id="8" name="Rectangle 7">
            <a:extLst>
              <a:ext uri="{FF2B5EF4-FFF2-40B4-BE49-F238E27FC236}">
                <a16:creationId xmlns:a16="http://schemas.microsoft.com/office/drawing/2014/main" id="{D5A8E321-4A5E-9515-2C3F-579CC6838C20}"/>
              </a:ext>
            </a:extLst>
          </p:cNvPr>
          <p:cNvSpPr/>
          <p:nvPr/>
        </p:nvSpPr>
        <p:spPr>
          <a:xfrm>
            <a:off x="4246707" y="2625922"/>
            <a:ext cx="800421" cy="936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Health &amp; Well-being events</a:t>
            </a:r>
          </a:p>
        </p:txBody>
      </p:sp>
      <p:sp>
        <p:nvSpPr>
          <p:cNvPr id="9" name="Rectangle 8">
            <a:extLst>
              <a:ext uri="{FF2B5EF4-FFF2-40B4-BE49-F238E27FC236}">
                <a16:creationId xmlns:a16="http://schemas.microsoft.com/office/drawing/2014/main" id="{0ED2793C-543F-3104-92CD-C2795CCF33C6}"/>
              </a:ext>
            </a:extLst>
          </p:cNvPr>
          <p:cNvSpPr/>
          <p:nvPr/>
        </p:nvSpPr>
        <p:spPr>
          <a:xfrm>
            <a:off x="6047967" y="2625922"/>
            <a:ext cx="800421" cy="936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HOPE Course</a:t>
            </a:r>
          </a:p>
        </p:txBody>
      </p:sp>
      <p:sp>
        <p:nvSpPr>
          <p:cNvPr id="10" name="Rectangle 9">
            <a:extLst>
              <a:ext uri="{FF2B5EF4-FFF2-40B4-BE49-F238E27FC236}">
                <a16:creationId xmlns:a16="http://schemas.microsoft.com/office/drawing/2014/main" id="{48243DD3-0D9A-B451-0BAC-7DE1EAEF45FC}"/>
              </a:ext>
            </a:extLst>
          </p:cNvPr>
          <p:cNvSpPr/>
          <p:nvPr/>
        </p:nvSpPr>
        <p:spPr>
          <a:xfrm>
            <a:off x="7844758" y="2625922"/>
            <a:ext cx="800421" cy="936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Awareness campaigns</a:t>
            </a:r>
          </a:p>
        </p:txBody>
      </p:sp>
      <p:sp>
        <p:nvSpPr>
          <p:cNvPr id="11" name="Rectangle 10">
            <a:extLst>
              <a:ext uri="{FF2B5EF4-FFF2-40B4-BE49-F238E27FC236}">
                <a16:creationId xmlns:a16="http://schemas.microsoft.com/office/drawing/2014/main" id="{315827C6-5978-FA97-443C-1B527BA7323E}"/>
              </a:ext>
            </a:extLst>
          </p:cNvPr>
          <p:cNvSpPr/>
          <p:nvPr/>
        </p:nvSpPr>
        <p:spPr>
          <a:xfrm>
            <a:off x="1557297" y="2625922"/>
            <a:ext cx="800421" cy="936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Materials</a:t>
            </a:r>
          </a:p>
        </p:txBody>
      </p:sp>
      <p:sp>
        <p:nvSpPr>
          <p:cNvPr id="12" name="Rectangle 11">
            <a:extLst>
              <a:ext uri="{FF2B5EF4-FFF2-40B4-BE49-F238E27FC236}">
                <a16:creationId xmlns:a16="http://schemas.microsoft.com/office/drawing/2014/main" id="{7FBEA40A-0D73-96C9-1ABB-187899F9C233}"/>
              </a:ext>
            </a:extLst>
          </p:cNvPr>
          <p:cNvSpPr/>
          <p:nvPr/>
        </p:nvSpPr>
        <p:spPr>
          <a:xfrm>
            <a:off x="3350237" y="2625922"/>
            <a:ext cx="800421" cy="936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Materials</a:t>
            </a:r>
          </a:p>
        </p:txBody>
      </p:sp>
      <p:sp>
        <p:nvSpPr>
          <p:cNvPr id="13" name="Rectangle 12">
            <a:extLst>
              <a:ext uri="{FF2B5EF4-FFF2-40B4-BE49-F238E27FC236}">
                <a16:creationId xmlns:a16="http://schemas.microsoft.com/office/drawing/2014/main" id="{4DB30A1A-243C-6641-1DCC-F18B5E888A68}"/>
              </a:ext>
            </a:extLst>
          </p:cNvPr>
          <p:cNvSpPr/>
          <p:nvPr/>
        </p:nvSpPr>
        <p:spPr>
          <a:xfrm>
            <a:off x="5147337" y="2625922"/>
            <a:ext cx="800421" cy="936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Facilitate holistic activities</a:t>
            </a:r>
          </a:p>
        </p:txBody>
      </p:sp>
      <p:sp>
        <p:nvSpPr>
          <p:cNvPr id="14" name="Rectangle 13">
            <a:extLst>
              <a:ext uri="{FF2B5EF4-FFF2-40B4-BE49-F238E27FC236}">
                <a16:creationId xmlns:a16="http://schemas.microsoft.com/office/drawing/2014/main" id="{C84167C4-CECA-7D98-789F-CC1401F610F1}"/>
              </a:ext>
            </a:extLst>
          </p:cNvPr>
          <p:cNvSpPr/>
          <p:nvPr/>
        </p:nvSpPr>
        <p:spPr>
          <a:xfrm>
            <a:off x="6948597" y="2625922"/>
            <a:ext cx="800421" cy="936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Materials</a:t>
            </a:r>
          </a:p>
        </p:txBody>
      </p:sp>
      <p:sp>
        <p:nvSpPr>
          <p:cNvPr id="15" name="Rectangle 14">
            <a:extLst>
              <a:ext uri="{FF2B5EF4-FFF2-40B4-BE49-F238E27FC236}">
                <a16:creationId xmlns:a16="http://schemas.microsoft.com/office/drawing/2014/main" id="{28A24C82-A661-B6D8-1D8C-29526BCB609C}"/>
              </a:ext>
            </a:extLst>
          </p:cNvPr>
          <p:cNvSpPr/>
          <p:nvPr/>
        </p:nvSpPr>
        <p:spPr>
          <a:xfrm>
            <a:off x="660828" y="3669670"/>
            <a:ext cx="800421" cy="9361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Social Media</a:t>
            </a:r>
          </a:p>
        </p:txBody>
      </p:sp>
      <p:sp>
        <p:nvSpPr>
          <p:cNvPr id="16" name="Rectangle 15">
            <a:extLst>
              <a:ext uri="{FF2B5EF4-FFF2-40B4-BE49-F238E27FC236}">
                <a16:creationId xmlns:a16="http://schemas.microsoft.com/office/drawing/2014/main" id="{53E4404E-36AB-55B9-574F-E22D5A93CA55}"/>
              </a:ext>
            </a:extLst>
          </p:cNvPr>
          <p:cNvSpPr/>
          <p:nvPr/>
        </p:nvSpPr>
        <p:spPr>
          <a:xfrm>
            <a:off x="7748708" y="4522597"/>
            <a:ext cx="896470" cy="10219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Macmillan &amp; GM events</a:t>
            </a:r>
          </a:p>
          <a:p>
            <a:pPr algn="ctr"/>
            <a:endParaRPr lang="en-GB" sz="1150" dirty="0">
              <a:solidFill>
                <a:schemeClr val="tx1"/>
              </a:solidFill>
            </a:endParaRPr>
          </a:p>
        </p:txBody>
      </p:sp>
      <p:sp>
        <p:nvSpPr>
          <p:cNvPr id="17" name="Rectangle 16">
            <a:extLst>
              <a:ext uri="{FF2B5EF4-FFF2-40B4-BE49-F238E27FC236}">
                <a16:creationId xmlns:a16="http://schemas.microsoft.com/office/drawing/2014/main" id="{C949B2B2-4346-45A1-E26F-BDA9B1756E44}"/>
              </a:ext>
            </a:extLst>
          </p:cNvPr>
          <p:cNvSpPr/>
          <p:nvPr/>
        </p:nvSpPr>
        <p:spPr>
          <a:xfrm>
            <a:off x="6491722" y="4522596"/>
            <a:ext cx="1182063" cy="10219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 dirty="0">
                <a:solidFill>
                  <a:schemeClr val="tx1"/>
                </a:solidFill>
              </a:rPr>
              <a:t>Personalised care agenda</a:t>
            </a:r>
          </a:p>
        </p:txBody>
      </p:sp>
      <p:pic>
        <p:nvPicPr>
          <p:cNvPr id="18" name="Picture 17">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Tree>
    <p:extLst>
      <p:ext uri="{BB962C8B-B14F-4D97-AF65-F5344CB8AC3E}">
        <p14:creationId xmlns:p14="http://schemas.microsoft.com/office/powerpoint/2010/main" val="287510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idx="4294967295"/>
          </p:nvPr>
        </p:nvSpPr>
        <p:spPr>
          <a:xfrm>
            <a:off x="2154623" y="284992"/>
            <a:ext cx="4410990" cy="758160"/>
          </a:xfrm>
          <a:prstGeom prst="rect">
            <a:avLst/>
          </a:prstGeom>
          <a:noFill/>
          <a:ln w="0">
            <a:noFill/>
          </a:ln>
        </p:spPr>
        <p:txBody>
          <a:bodyPr vert="horz" lIns="90000" tIns="45000" rIns="90000" bIns="45000" rtlCol="0" anchor="t">
            <a:noAutofit/>
          </a:bodyPr>
          <a:lstStyle/>
          <a:p>
            <a:pPr marL="457189" indent="0">
              <a:buClr>
                <a:srgbClr val="000000"/>
              </a:buClr>
              <a:buSzPct val="45000"/>
              <a:buNone/>
            </a:pPr>
            <a:r>
              <a:rPr lang="en-US" spc="-1" dirty="0">
                <a:solidFill>
                  <a:srgbClr val="000000"/>
                </a:solidFill>
                <a:latin typeface="Arial"/>
                <a:ea typeface="Times New Roman"/>
              </a:rPr>
              <a:t>   Living Displays</a:t>
            </a:r>
            <a:endParaRPr lang="en-GB" spc="-1" dirty="0">
              <a:latin typeface="Arial"/>
            </a:endParaRPr>
          </a:p>
        </p:txBody>
      </p:sp>
      <p:sp>
        <p:nvSpPr>
          <p:cNvPr id="4" name="PlaceHolder 3"/>
          <p:cNvSpPr>
            <a:spLocks noGrp="1"/>
          </p:cNvSpPr>
          <p:nvPr>
            <p:ph type="sldNum" idx="4294967295"/>
          </p:nvPr>
        </p:nvSpPr>
        <p:spPr/>
        <p:txBody>
          <a:bodyPr/>
          <a:lstStyle/>
          <a:p>
            <a:fld id="{05F55143-AB8B-4EA3-95AC-57882811192B}" type="slidenum">
              <a:rPr/>
              <a:t>5</a:t>
            </a:fld>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15" y="1206132"/>
            <a:ext cx="3334657" cy="235812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780" t="18364"/>
          <a:stretch/>
        </p:blipFill>
        <p:spPr>
          <a:xfrm>
            <a:off x="179512" y="3573016"/>
            <a:ext cx="2304256" cy="26488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257" y="957082"/>
            <a:ext cx="3672408" cy="2596970"/>
          </a:xfrm>
          <a:prstGeom prst="rect">
            <a:avLst/>
          </a:prstGeom>
        </p:spPr>
      </p:pic>
      <p:pic>
        <p:nvPicPr>
          <p:cNvPr id="1026" name="Picture 5"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393" y="3717032"/>
            <a:ext cx="2025935" cy="271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310" y="3717032"/>
            <a:ext cx="4164690" cy="2945090"/>
          </a:xfrm>
          <a:prstGeom prst="rect">
            <a:avLst/>
          </a:prstGeom>
        </p:spPr>
      </p:pic>
    </p:spTree>
    <p:extLst>
      <p:ext uri="{BB962C8B-B14F-4D97-AF65-F5344CB8AC3E}">
        <p14:creationId xmlns:p14="http://schemas.microsoft.com/office/powerpoint/2010/main" val="4133249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idx="4294967295"/>
          </p:nvPr>
        </p:nvSpPr>
        <p:spPr>
          <a:xfrm>
            <a:off x="2366505" y="476672"/>
            <a:ext cx="4410990" cy="758160"/>
          </a:xfrm>
          <a:prstGeom prst="rect">
            <a:avLst/>
          </a:prstGeom>
          <a:noFill/>
          <a:ln w="0">
            <a:noFill/>
          </a:ln>
        </p:spPr>
        <p:txBody>
          <a:bodyPr vert="horz" lIns="90000" tIns="45000" rIns="90000" bIns="45000" rtlCol="0" anchor="t">
            <a:noAutofit/>
          </a:bodyPr>
          <a:lstStyle/>
          <a:p>
            <a:pPr marL="457189" indent="0" algn="ctr">
              <a:buClr>
                <a:srgbClr val="000000"/>
              </a:buClr>
              <a:buSzPct val="45000"/>
              <a:buNone/>
            </a:pPr>
            <a:r>
              <a:rPr lang="en-US" spc="-1" dirty="0">
                <a:solidFill>
                  <a:srgbClr val="000000"/>
                </a:solidFill>
                <a:latin typeface="Arial"/>
                <a:ea typeface="Times New Roman"/>
              </a:rPr>
              <a:t>Outreach </a:t>
            </a:r>
            <a:endParaRPr lang="en-GB" spc="-1" dirty="0">
              <a:latin typeface="Arial"/>
            </a:endParaRPr>
          </a:p>
        </p:txBody>
      </p:sp>
      <p:sp>
        <p:nvSpPr>
          <p:cNvPr id="567" name="PlaceHolder 2"/>
          <p:cNvSpPr>
            <a:spLocks noGrp="1"/>
          </p:cNvSpPr>
          <p:nvPr>
            <p:ph type="title" idx="4294967295"/>
          </p:nvPr>
        </p:nvSpPr>
        <p:spPr>
          <a:xfrm>
            <a:off x="1835696" y="669667"/>
            <a:ext cx="5652628" cy="2736304"/>
          </a:xfrm>
          <a:prstGeom prst="rect">
            <a:avLst/>
          </a:prstGeom>
          <a:noFill/>
          <a:ln w="0">
            <a:noFill/>
          </a:ln>
        </p:spPr>
        <p:txBody>
          <a:bodyPr vert="horz" lIns="90000" tIns="45000" rIns="90000" bIns="45000" rtlCol="0" anchor="t">
            <a:noAutofit/>
          </a:bodyPr>
          <a:lstStyle/>
          <a:p>
            <a:pPr fontAlgn="base"/>
            <a:r>
              <a:rPr lang="en-GB" sz="1200" dirty="0">
                <a:latin typeface="Cera Pro Macmillan"/>
              </a:rPr>
              <a:t/>
            </a:r>
            <a:br>
              <a:rPr lang="en-GB" sz="1200" dirty="0">
                <a:latin typeface="Cera Pro Macmillan"/>
              </a:rPr>
            </a:br>
            <a:r>
              <a:rPr lang="en-GB" sz="1600" dirty="0">
                <a:latin typeface="Cera Pro Macmillan"/>
              </a:rPr>
              <a:t> </a:t>
            </a:r>
            <a:br>
              <a:rPr lang="en-GB" sz="1600" dirty="0">
                <a:latin typeface="Cera Pro Macmillan"/>
              </a:rPr>
            </a:br>
            <a:r>
              <a:rPr lang="en-GB" sz="2400" b="1" dirty="0">
                <a:latin typeface="Arial" panose="020B0604020202020204" pitchFamily="34" charset="0"/>
                <a:cs typeface="Arial" panose="020B0604020202020204" pitchFamily="34" charset="0"/>
              </a:rPr>
              <a:t>Trafford Wellbeing college</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PCN network</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Cancer Champions</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Practice Champions</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Cancer care coordinators </a:t>
            </a:r>
            <a:br>
              <a:rPr lang="en-GB" sz="2400" b="1" dirty="0">
                <a:latin typeface="Arial" panose="020B0604020202020204" pitchFamily="34" charset="0"/>
                <a:cs typeface="Arial" panose="020B0604020202020204" pitchFamily="34" charset="0"/>
              </a:rPr>
            </a:br>
            <a:r>
              <a:rPr lang="en-GB" sz="2400" b="1" dirty="0">
                <a:solidFill>
                  <a:prstClr val="black"/>
                </a:solidFill>
                <a:latin typeface="Arial" panose="020B0604020202020204" pitchFamily="34" charset="0"/>
                <a:cs typeface="Arial" panose="020B0604020202020204" pitchFamily="34" charset="0"/>
              </a:rPr>
              <a:t>Community opportunities </a:t>
            </a:r>
            <a:r>
              <a:rPr lang="en-GB" sz="1600" dirty="0">
                <a:latin typeface="Cera Pro Macmillan"/>
              </a:rPr>
              <a:t> </a:t>
            </a:r>
            <a:r>
              <a:rPr lang="en-GB" sz="1800" dirty="0">
                <a:latin typeface="Cera Pro Macmillan"/>
              </a:rPr>
              <a:t> </a:t>
            </a:r>
            <a:r>
              <a:rPr lang="en-GB" sz="1400" dirty="0">
                <a:latin typeface="Cera Pro Macmillan"/>
              </a:rPr>
              <a:t/>
            </a:r>
            <a:br>
              <a:rPr lang="en-GB" sz="1400" dirty="0">
                <a:latin typeface="Cera Pro Macmillan"/>
              </a:rPr>
            </a:br>
            <a:r>
              <a:rPr lang="en-GB" sz="1400" dirty="0">
                <a:latin typeface="Cera Pro Macmillan"/>
              </a:rPr>
              <a:t>  </a:t>
            </a:r>
            <a:br>
              <a:rPr lang="en-GB" sz="1400" dirty="0">
                <a:latin typeface="Cera Pro Macmillan"/>
              </a:rPr>
            </a:br>
            <a:endParaRPr lang="en-GB" sz="1400" spc="-1" dirty="0">
              <a:latin typeface="Cera Pro Macmillan"/>
            </a:endParaRPr>
          </a:p>
        </p:txBody>
      </p:sp>
      <p:sp>
        <p:nvSpPr>
          <p:cNvPr id="4" name="PlaceHolder 3"/>
          <p:cNvSpPr>
            <a:spLocks noGrp="1"/>
          </p:cNvSpPr>
          <p:nvPr>
            <p:ph type="sldNum" idx="4294967295"/>
          </p:nvPr>
        </p:nvSpPr>
        <p:spPr/>
        <p:txBody>
          <a:bodyPr/>
          <a:lstStyle/>
          <a:p>
            <a:fld id="{05F55143-AB8B-4EA3-95AC-57882811192B}" type="slidenum">
              <a:t>6</a:t>
            </a:fl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740176"/>
            <a:ext cx="2976880" cy="229616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60" t="46001" b="9702"/>
          <a:stretch/>
        </p:blipFill>
        <p:spPr>
          <a:xfrm>
            <a:off x="5004048" y="3501008"/>
            <a:ext cx="4228976" cy="3037904"/>
          </a:xfrm>
          <a:prstGeom prst="rect">
            <a:avLst/>
          </a:prstGeom>
        </p:spPr>
      </p:pic>
    </p:spTree>
    <p:extLst>
      <p:ext uri="{BB962C8B-B14F-4D97-AF65-F5344CB8AC3E}">
        <p14:creationId xmlns:p14="http://schemas.microsoft.com/office/powerpoint/2010/main" val="27501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idx="4294967295"/>
          </p:nvPr>
        </p:nvSpPr>
        <p:spPr>
          <a:xfrm>
            <a:off x="77264" y="478170"/>
            <a:ext cx="4410990" cy="758160"/>
          </a:xfrm>
          <a:prstGeom prst="rect">
            <a:avLst/>
          </a:prstGeom>
          <a:noFill/>
          <a:ln w="0">
            <a:noFill/>
          </a:ln>
        </p:spPr>
        <p:txBody>
          <a:bodyPr vert="horz" lIns="90000" tIns="45000" rIns="90000" bIns="45000" rtlCol="0" anchor="t">
            <a:noAutofit/>
          </a:bodyPr>
          <a:lstStyle/>
          <a:p>
            <a:pPr marL="457189" indent="0">
              <a:buClr>
                <a:srgbClr val="000000"/>
              </a:buClr>
              <a:buSzPct val="45000"/>
              <a:buNone/>
            </a:pPr>
            <a:r>
              <a:rPr lang="en-US" spc="-1" dirty="0">
                <a:solidFill>
                  <a:srgbClr val="000000"/>
                </a:solidFill>
                <a:latin typeface="Arial"/>
                <a:ea typeface="Times New Roman"/>
              </a:rPr>
              <a:t>   Lived Experience</a:t>
            </a:r>
            <a:endParaRPr lang="en-GB" spc="-1" dirty="0">
              <a:latin typeface="Arial"/>
            </a:endParaRPr>
          </a:p>
        </p:txBody>
      </p:sp>
      <p:sp>
        <p:nvSpPr>
          <p:cNvPr id="4" name="PlaceHolder 3"/>
          <p:cNvSpPr>
            <a:spLocks noGrp="1"/>
          </p:cNvSpPr>
          <p:nvPr>
            <p:ph type="sldNum" idx="4294967295"/>
          </p:nvPr>
        </p:nvSpPr>
        <p:spPr/>
        <p:txBody>
          <a:bodyPr/>
          <a:lstStyle/>
          <a:p>
            <a:fld id="{05F55143-AB8B-4EA3-95AC-57882811192B}" type="slidenum">
              <a:rPr/>
              <a:t>7</a:t>
            </a:f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84" y="1052736"/>
            <a:ext cx="3816424" cy="53977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601679"/>
            <a:ext cx="4176464" cy="5907015"/>
          </a:xfrm>
          <a:prstGeom prst="rect">
            <a:avLst/>
          </a:prstGeom>
        </p:spPr>
      </p:pic>
    </p:spTree>
    <p:extLst>
      <p:ext uri="{BB962C8B-B14F-4D97-AF65-F5344CB8AC3E}">
        <p14:creationId xmlns:p14="http://schemas.microsoft.com/office/powerpoint/2010/main" val="124668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84952821"/>
              </p:ext>
            </p:extLst>
          </p:nvPr>
        </p:nvGraphicFramePr>
        <p:xfrm>
          <a:off x="1187624" y="974177"/>
          <a:ext cx="6898640" cy="792088"/>
        </p:xfrm>
        <a:graphic>
          <a:graphicData uri="http://schemas.openxmlformats.org/drawingml/2006/table">
            <a:tbl>
              <a:tblPr firstRow="1" firstCol="1" lastRow="1" lastCol="1" bandRow="1" bandCol="1">
                <a:tableStyleId>{5C22544A-7EE6-4342-B048-85BDC9FD1C3A}</a:tableStyleId>
              </a:tblPr>
              <a:tblGrid>
                <a:gridCol w="6898640">
                  <a:extLst>
                    <a:ext uri="{9D8B030D-6E8A-4147-A177-3AD203B41FA5}">
                      <a16:colId xmlns:a16="http://schemas.microsoft.com/office/drawing/2014/main" val="2027276810"/>
                    </a:ext>
                  </a:extLst>
                </a:gridCol>
              </a:tblGrid>
              <a:tr h="792088">
                <a:tc>
                  <a:txBody>
                    <a:bodyPr/>
                    <a:lstStyle/>
                    <a:p>
                      <a:pPr algn="ctr">
                        <a:lnSpc>
                          <a:spcPct val="107000"/>
                        </a:lnSpc>
                        <a:spcAft>
                          <a:spcPts val="0"/>
                        </a:spcAft>
                      </a:pPr>
                      <a:r>
                        <a:rPr lang="en-GB" sz="1100" dirty="0">
                          <a:effectLst/>
                        </a:rPr>
                        <a:t>GM CANCER EARLY DIAGNOSIS &amp; INNOVATION 2023-24/5</a:t>
                      </a:r>
                    </a:p>
                    <a:p>
                      <a:pPr algn="ctr">
                        <a:lnSpc>
                          <a:spcPct val="107000"/>
                        </a:lnSpc>
                        <a:spcAft>
                          <a:spcPts val="0"/>
                        </a:spcAft>
                      </a:pPr>
                      <a:r>
                        <a:rPr lang="en-GB" sz="1100" dirty="0">
                          <a:effectLst/>
                        </a:rPr>
                        <a:t> EXPRESSION OF INTEREST </a:t>
                      </a:r>
                      <a:endParaRPr lang="en-GB" sz="11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36195" marB="36195" anchor="ctr"/>
                </a:tc>
                <a:extLst>
                  <a:ext uri="{0D108BD9-81ED-4DB2-BD59-A6C34878D82A}">
                    <a16:rowId xmlns:a16="http://schemas.microsoft.com/office/drawing/2014/main" val="34808849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269953519"/>
              </p:ext>
            </p:extLst>
          </p:nvPr>
        </p:nvGraphicFramePr>
        <p:xfrm>
          <a:off x="1187624" y="2276872"/>
          <a:ext cx="6898640" cy="792088"/>
        </p:xfrm>
        <a:graphic>
          <a:graphicData uri="http://schemas.openxmlformats.org/drawingml/2006/table">
            <a:tbl>
              <a:tblPr firstRow="1" firstCol="1" lastRow="1" lastCol="1" bandRow="1" bandCol="1">
                <a:tableStyleId>{5C22544A-7EE6-4342-B048-85BDC9FD1C3A}</a:tableStyleId>
              </a:tblPr>
              <a:tblGrid>
                <a:gridCol w="6898640">
                  <a:extLst>
                    <a:ext uri="{9D8B030D-6E8A-4147-A177-3AD203B41FA5}">
                      <a16:colId xmlns:a16="http://schemas.microsoft.com/office/drawing/2014/main" val="2027276810"/>
                    </a:ext>
                  </a:extLst>
                </a:gridCol>
              </a:tblGrid>
              <a:tr h="792088">
                <a:tc>
                  <a:txBody>
                    <a:bodyPr/>
                    <a:lstStyle/>
                    <a:p>
                      <a:pPr algn="ctr">
                        <a:lnSpc>
                          <a:spcPct val="107000"/>
                        </a:lnSpc>
                        <a:spcAft>
                          <a:spcPts val="0"/>
                        </a:spcAft>
                      </a:pPr>
                      <a:r>
                        <a:rPr lang="en-GB" sz="1100" dirty="0">
                          <a:effectLst/>
                        </a:rPr>
                        <a:t>GM Cancer Psychological care &amp; wellbeing pathway board</a:t>
                      </a:r>
                      <a:endParaRPr lang="en-GB" sz="11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36195" marB="36195" anchor="ctr">
                    <a:solidFill>
                      <a:schemeClr val="accent3"/>
                    </a:solidFill>
                  </a:tcPr>
                </a:tc>
                <a:extLst>
                  <a:ext uri="{0D108BD9-81ED-4DB2-BD59-A6C34878D82A}">
                    <a16:rowId xmlns:a16="http://schemas.microsoft.com/office/drawing/2014/main" val="34808849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40900719"/>
              </p:ext>
            </p:extLst>
          </p:nvPr>
        </p:nvGraphicFramePr>
        <p:xfrm>
          <a:off x="1187624" y="3284984"/>
          <a:ext cx="6898640" cy="792088"/>
        </p:xfrm>
        <a:graphic>
          <a:graphicData uri="http://schemas.openxmlformats.org/drawingml/2006/table">
            <a:tbl>
              <a:tblPr firstRow="1" firstCol="1" lastRow="1" lastCol="1" bandRow="1" bandCol="1">
                <a:tableStyleId>{5C22544A-7EE6-4342-B048-85BDC9FD1C3A}</a:tableStyleId>
              </a:tblPr>
              <a:tblGrid>
                <a:gridCol w="6898640">
                  <a:extLst>
                    <a:ext uri="{9D8B030D-6E8A-4147-A177-3AD203B41FA5}">
                      <a16:colId xmlns:a16="http://schemas.microsoft.com/office/drawing/2014/main" val="2027276810"/>
                    </a:ext>
                  </a:extLst>
                </a:gridCol>
              </a:tblGrid>
              <a:tr h="792088">
                <a:tc>
                  <a:txBody>
                    <a:bodyPr/>
                    <a:lstStyle/>
                    <a:p>
                      <a:pPr algn="ctr">
                        <a:lnSpc>
                          <a:spcPct val="107000"/>
                        </a:lnSpc>
                        <a:spcAft>
                          <a:spcPts val="0"/>
                        </a:spcAft>
                      </a:pPr>
                      <a:r>
                        <a:rPr lang="en-GB" sz="1100" dirty="0">
                          <a:effectLst/>
                        </a:rPr>
                        <a:t>GM Cancer health and Wellbeing information and support pathway board</a:t>
                      </a:r>
                      <a:endParaRPr lang="en-GB" sz="11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36195" marB="36195" anchor="ctr">
                    <a:solidFill>
                      <a:schemeClr val="accent3">
                        <a:lumMod val="75000"/>
                      </a:schemeClr>
                    </a:solidFill>
                  </a:tcPr>
                </a:tc>
                <a:extLst>
                  <a:ext uri="{0D108BD9-81ED-4DB2-BD59-A6C34878D82A}">
                    <a16:rowId xmlns:a16="http://schemas.microsoft.com/office/drawing/2014/main" val="34808849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61391037"/>
              </p:ext>
            </p:extLst>
          </p:nvPr>
        </p:nvGraphicFramePr>
        <p:xfrm>
          <a:off x="1195137" y="4293096"/>
          <a:ext cx="6898640" cy="792088"/>
        </p:xfrm>
        <a:graphic>
          <a:graphicData uri="http://schemas.openxmlformats.org/drawingml/2006/table">
            <a:tbl>
              <a:tblPr firstRow="1" firstCol="1" lastRow="1" lastCol="1" bandRow="1" bandCol="1">
                <a:tableStyleId>{5C22544A-7EE6-4342-B048-85BDC9FD1C3A}</a:tableStyleId>
              </a:tblPr>
              <a:tblGrid>
                <a:gridCol w="6898640">
                  <a:extLst>
                    <a:ext uri="{9D8B030D-6E8A-4147-A177-3AD203B41FA5}">
                      <a16:colId xmlns:a16="http://schemas.microsoft.com/office/drawing/2014/main" val="2027276810"/>
                    </a:ext>
                  </a:extLst>
                </a:gridCol>
              </a:tblGrid>
              <a:tr h="792088">
                <a:tc>
                  <a:txBody>
                    <a:bodyPr/>
                    <a:lstStyle/>
                    <a:p>
                      <a:pPr algn="ctr">
                        <a:lnSpc>
                          <a:spcPct val="107000"/>
                        </a:lnSpc>
                        <a:spcAft>
                          <a:spcPts val="0"/>
                        </a:spcAft>
                      </a:pPr>
                      <a:r>
                        <a:rPr lang="en-GB" sz="1100" dirty="0">
                          <a:effectLst/>
                        </a:rPr>
                        <a:t>GM Cancer Mayoral project board</a:t>
                      </a:r>
                      <a:endParaRPr lang="en-GB" sz="11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36195" marB="36195" anchor="ctr">
                    <a:solidFill>
                      <a:srgbClr val="00B050"/>
                    </a:solidFill>
                  </a:tcPr>
                </a:tc>
                <a:extLst>
                  <a:ext uri="{0D108BD9-81ED-4DB2-BD59-A6C34878D82A}">
                    <a16:rowId xmlns:a16="http://schemas.microsoft.com/office/drawing/2014/main" val="3480884904"/>
                  </a:ext>
                </a:extLst>
              </a:tr>
            </a:tbl>
          </a:graphicData>
        </a:graphic>
      </p:graphicFrame>
    </p:spTree>
    <p:extLst>
      <p:ext uri="{BB962C8B-B14F-4D97-AF65-F5344CB8AC3E}">
        <p14:creationId xmlns:p14="http://schemas.microsoft.com/office/powerpoint/2010/main" val="113429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E6D91D-37CE-4250-81F5-9518404E5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2" y="5781985"/>
            <a:ext cx="1899027" cy="103028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390" y="6021288"/>
            <a:ext cx="2178594" cy="667194"/>
          </a:xfrm>
          <a:prstGeom prst="rect">
            <a:avLst/>
          </a:prstGeom>
        </p:spPr>
      </p:pic>
      <p:sp>
        <p:nvSpPr>
          <p:cNvPr id="7" name="AutoShape 2" descr="data:image/jpg;base64,%20/9j/4AAQSkZJRgABAQEAYABgAAD/2wBDAAUDBAQEAwUEBAQFBQUGBwwIBwcHBw8LCwkMEQ8SEhEPERETFhwXExQaFRERGCEYGh0dHx8fExciJCIeJBweHx7/2wBDAQUFBQcGBw4ICA4eFBEUHh4eHh4eHh4eHh4eHh4eHh4eHh4eHh4eHh4eHh4eHh4eHh4eHh4eHh4eHh4eHh4eHh7/wAARCAK1Ae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zXlP7TXxYb4UeB4b7T7JL/AFzUrj7Jptu4JQvjJdgOSAMcDqSBXmNl8O/2pvElrHrOrfFi00C6nUSDT4EwIc8hW2JtyP8AgX1NAH1JRXzD8O/ir8TvAnxe074WfGc2d+NWwul6zbqF3sxITJAUMCw28gMDjOQa+nhQAUUUUAFFFFABRRXPfEkeJ28CayvgtkTxEbVv7OZ9mBN/Dnf8v58UAdDRXL/ClfF6fD7R18euj+JRCf7QZPLwX3HH+r+T7u3pXUUAFFFFABRRRQAUVk+NLy407wdrWoWcnl3Ntp880L7QdrrGxU4PB5Ary39jjxz4o+IPwkl17xbqQ1DUF1Sa3Eogji/dqkZAwigdWPOKAPaKKK8B/ZC+IvjDx9d+OY/FerC/XStSSCzAt4ovLQmTI+RRn7o656UAe/UUUUAFFFFABRRRQAUUV5l+1B4q13wX8E9c8SeG70WWqWph8mYxJJt3Sop+VwQeCeooA9Nor5K8FRfteeLvCWl+JtL+IHhdLLU7ZLmBZ7aFZArDI3AWxAP0JrYPhf8AbLx/yUTwj/35i/8AkWgD6dorP8OR6pF4f02LW5o59US0iW9ljGEecIPMZeBwWyRwPoK0KACiiigAooooAKKKKACiiigAooooAKKKKACiiigAooooAKKKKACiiigAorxv4bfFLW/Fn7Q/jXwPPa2trpHh232whATJNJ5iguzHpweFH617JQAUUUUAFFFFABRRRQAUUUUAeL/tZ/CvVviZ4M0+Tw3cRxeINEuvtdisjBVmyBuTJ4B4UgnjIweua85sf2nfHHgtU0/4t/CnVrOaIBZL+0UokmOrBWGw/wDAXx9K7r9o34u+IvhX478F5tbP/hENUn8rVLl4WeWPDjdtIIA+Rtw4Odpr2mzutN1nS4rq0mtr+xuUDxyIRJHIp6EHoRQB5B4J+InwR+Nmu6bNFHZ3fiHTcy2Ntqlv5dzCcqxMeSVYgqD8pOMVF+1L8U9d8FW2heEfBMMc3i/xPcfZ7FnUMLddyrvweCxZgBnjqecYryT9tDw54V8LeN/BGr+BbW10rxrcampFvpyiMyqGGyRkXo28gA4+bJ64qX9tTSVm+O3w2vta1S80XSbyAWUupWj7HtZBMSzq3RceYpz6A+lAHZj4AfE7+y/7U/4Xz4o/4SjZ5n+tf7F5nXZt3fdzxnH/AAHtXU/stfFDWvHOma34c8ZQxxeLfDN39k1AooUTjLKJMDgHKMDjjoR1xWD/AMMzDy/M/wCFzfEXZjdu/tPjHrmqH7IOifD208a+Mr/wX4m8T+ILyMra6jc6pEnlu3mMQ6SL98sVY5POOaAPMv2crD4m/F1PEWg3HxJ1/RvD+mX7TT3UFzI93PK+QkSyM2VjUITgHGT0Ocjq/ipbeLvgd4y+Gnii68deIvEGii5bT9ae8u5PLlBdirNHuK5ETtjvmIHPNan/AATzH/FN+OP+w4P/AECvXP2lfBP/AAn3wY8QaHHEHvEg+12Xr58XzKB/vYK/8CoA3vip4ttvBfw11zxbI6FbGyeWHkYkkIxGPxYqPxr5/wDAKeLtL/Yp8U+LtZ8Ra1Prer2U+oQXE19K0ltF0j8sk5TIBbjH3hXA+IvHl78W/g98KfhXZXDNq+r3y2ur8/MkdqwQM31U+Z/wCvpf9oawtdK/Zq8WaZYxCK1tNCaCBB0VEUKo/ICgDmfhr8QpPCX7Hel+PteuLjU7m1015C1xMzyXEpmZI1Z2JJyxUZ9K4r4c/D/4r/GLw3D488Z/FbX/AA7FqYM2nabozmFIoj91iFYDB7Dk4wS2TWT4m0671H/gnLpn2NWc20EVzKq941uzuP0AOfwr6D/Z01aw1n4GeDLrT5kljj0e3tn2n7skUYjdT6EMpoA4L4GXHxd8KfEbWPAHj1r/AMR+HbeDz9O8SywEKBgEI7nrkZyCSVZcZIIri9D1j4i/tH+NNcPh/wAX33gz4f6PcG1il0/i5vH7HcCDkjDHnCgqME5Nev618UtI1D4q3/wd0+xvLnV30uWaS7iKmC3JiY7X53A8p26uK+XP2S/hXa+OtA12wl+IXizw1rGlagY7rTdNvPKXaQAJCvXO5XUn/ZFAHofjgfEr9m+90rxR/wAJxqfjbwTcXaWuo2mqkvPBuydyuSecA4II5wCDnNfVWnXdvf6fb31pIJLe4iWWJx/EjAEH8jXyD8cvg74F8C+GLa58ffFv4h3the3SwxWpuFuTI4BO7y24IXue2R619WeBbG303wToenWb3L21tp0EMLXC7ZSixqAXHZsAZHrQBF8Rv+Se+I/+wVdf+iWrxH/gnn/yQWf/ALDdx/6Lir3fxjZzal4S1jT7f/W3VhPCn+80bKP1NfO3/BOzWLV/hbrXht5Fj1LTtXklmgY4cI6IAxHX7yOPwoA+nq+Vf2Av+P8A+Jv/AGGI/wCc1fT+s6jZ6TpF3ql/OkFpaQvPNK5wqIoJJP4CvmH/AIJ7RzT6B478SPE8drqGrr5RI6lVZ2/LzFoAy/B154w/aE+IPiyK7+KGo+DdL0a9NtZaPpMvlXDoGYB2IIJ+7yeeTjgYrt/A/hj41fDn4u6Zo6+INT8deAr6M/arnUHXzrE8jJLNuJBweCQQTwCKxdS+EHwY+Ouq6v4u8A+JL7StWiuyl7cWCsqeeRneYnAPPqpUEg981y97ffF39nn4i+EdI1bx03jLw1rt4LVbe5LNKF3orYDlmQjeCMMQcYNAHof7Q/xG8Z3fxJ0X4M/DC5isde1OMT3+psMmzhIJwvBwdqlieuNoHJrM174I/FTwvok3iLwj8a/FGp+ILOM3DWuoOz290VGSgRmYDPYEEduOtcD8YPCsOr/twDS9Z8R6t4Zg1uwi+w6hYTeVIz+VsCBj2ZkZcdzgd69F1n9nS00fSbvVdS+NnxDt7O0heeeV9TwERRkk/gKAOl+GvxTl+Jn7NuueKMfYdastOvLe9WAlfLuEhLB0OcgEFWHoTjtXjH7OXhj4m/GT4dLear8U/EehaTpU8ltZGzndri6mJ3tJLIXyyrvVQue3GO/bfs+6V4Isf2c/H934D1LX7/TbuC8MsmrW6xOJVtSCF28EYIyeea3f2Ax/xj1bf9hO6/8AQhQB7b4T0240bwzpulXmqXOq3NpbJFNe3JzJcOBgu3uTk15X+2x/ybd4m+tt/wCj469nrxj9tj/k27xN9bb/ANHx0AeVfB79qr4a+Efhb4b8M6pZeI3vdN0+O3naC0jaMuowdpMgJH4Cuwtv2x/hTcXMVvHp/infK4Rc2UWMk4/561337NmnafL8BfBMkthau50eAlmhUk/L64r0IaXpYORptmD/ANcF/wAKAPIf20tW1PSP2fNW1HR9SvNOu1ubXZPaztFIoMyggMpBGRXDeE/h78WPi54P07xb4i+KmseFIbu1R9M0zSd4EUW0BJJWDqXZsbjnJ56joOu/bs/5Nv1r/r6tP/R616Z8IQB8JvCAAAH9hWXT/rglAHin7LHjPx1bfE7xb8IfH2sNrd3oaedaXz8uyBlBBY8sCHRhnkcjNUfF/ibx/wDGX426x8NvAniWfwr4Y8Ojbq+qWo/fzSA7SqkEH72VABH3WJzwKZ8Jv+T9fiP/ANgz/wCRqj/ZEmj0H49fF7wnqjJFqtxqX2uFHOGkjWWYkrnk8So30NAGF8fPCvxY+Dvw6v8AUNB+Juu+IvD14Etr4ahM/wBqsXZhsmilDbgCwCnBH3sEHOR67p/irxdpH7KOh+IvDul33iXxNJott5Ee1riR5XUAyv8AxNtyWPrjHej9tbWNP0r9nfxDBeSosuoeTa2qEjMkhlVuB7KrH6CuK8Z/ErV/hj+xt4K1Tw+qLqt9YWdlbzOgZYN0RZnweCQFwAeMnPbFAE3hv4I/E7xb4etNf8c/GfxhpmtXsQnaysHMMdoWGQjKrAEjPIAGDke9H7N3i/xxo/xt8TfBvxl4l/4SePTbU3VjqEnMmAU4Lck5WQZBJIIIzTvDf7O2teJ9Hs9U+IXxc8Yarc3kCTT2tpeGO3XcudozuBHPUAZ9K4X9nPSPDPh/9tbxLofhGR5NIsNJmt0d5zMWkUwCQlz1O/dQB2fxC8V+Pvit8cL/AOE/w+8Qy+GNE0KPdrerQD98zcAqpBBGCdoAIyQxJwMVzvxw8G/Ff4P/AA61PWfDfxP17xHoc8P2bUYdRlc3FpvICzwyBsrhsDgjGecjprfszSL4f/aq+LvhvVWWLUNRu3vLVXODJH5zyfLnr8kyH6A+lem/tg6xp+kfs8+KRfTIjXtutpboTzJK7jAA7kAE/QE0AY3hP4kHwR+yBovj3XJp9TvItKjK/aJmaS6ndiqBnOSckjJ9Aa43wD8Nfiv8V/Ddt468a/FnxD4ffVEFzYabo7GGOCFuULAMByMHHJxjJyTXP/FLTry//wCCe/haW1jZ1sks7mcAZxHudCfwLrW58LfgPp/i74eaF4h0r4x+P0tbyyjcRQalhIW2gNEAOm1gVx2xQBs/Cjxp468A/G1fgx8Sda/4SGC/t/tGhay6FZXGGIRz3zscckkMAMkEVy/xZ8R/EoftgTeDvAmtzW0+q6TDbxC4mdrayBTfJcCLO3eFRsHHU0ujfD34eeG/2lvDWg3nxC8ceIvF9iyXVvHc7biGMAM+yR/vJ8oLEehHrW4FU/8ABQ8kjOPDuR/36oA5X40+FPij8D9Gs/iPpPxe1/xF5V7HFqFpqLN5T7s4IQuy7SRgjGRnINdZp/gH4sfGLw5B451j4oan4OOpRC50nRtJ3rDbQsMx+ayspdiME9+fwG9+3v8A8m7X/wD2ELX/ANDr1b4Tf8kt8Kf9ga0/9ErQB5L+xt498V+ItG8U+GfHF6b/AFPwvf8A2Y3sn33Q7gQx/i2mNvmPJBGelchoesfEX9pDxprjeHvGF74M+H+j3BtYpdP4uLx+x3Ag5Iw3XCgqME5NWf2UbeW88Y/HO0hOJZtWkjQ/7Re4A/nXmP7JXwrtfHWga7YS/ELxZ4Z1jS9QKXWm6beeUu0qAJCvUncrKT/sigD0TxwPiX+zfe6X4n/4TjVPG3gm4u0tdStNVJeeDdk7lck9gcEEc4BBzmui/bf8Xajo3wn8KeIvDOrXtsk+uW8oe0uXhM8JglcKxUglTgcGuJ+OXwe8C+BPC9tc+Pvi58Q72wvLpYYrU3C3BkcAnd5bcEL3PbI9a0P23bK2079m/wAB6fZvcvbW2pWcULXKbZSgtJQN47NjGR60Ab6/CH4vePtITxV4i+MGseHtYvYxcWulaYHjtLIMNyRttdS2BgE4z15apv2WfGHi/wAc+HfHHw48cavctrehSNY/2pA22cI++MncOrKyEhupyM9K+jYAFgjCgABRgDtxXy9+yD/yXf40f9hX/wBrz0AecfB74Vzaz+0f4+8ML4/8XWD6Odx1G2vSt1eYkUYmf+LrX3Ui7VC5JwOp718vfs+Ar+2R8XgRg7Sef+uqV9RUAFFFFABRRRQAUUUUAFFFFAGB4/8AB3h3x34ZufDvifT0vtPnwSpJDIw6OjDlWHqK+fh+ybfaTJJH4K+MXirw9YuxJt13H9Y5Iwfyr6gooA8S+EP7OPhPwL4lXxVqWp6j4p8RoS0d9qJyIm/vKvPzf7TEkdsV6D8U/h/4Z+JHhWXw54ns2mtmYSRSxttlt5B0dG7Hk+xBwRXWUUAfN3/DNPildL/4R2L46eK18M7fL/s8xEt5f9zf5mNuO23HtXsnwp+Hnhn4aeFI/Dvhi0aK3DmSaaVt0txIeru3c8AegAwBXW0UAeW/s8/CP/hUum65Z/29/bH9q332vd9k8jyvlxtxvbP14r1I9KKKAPDfhf8As7aJ4F+Muq/EO21Y3SXJnNjp5tdgsjM2WIfcd2FLKPlHDV6f8T/DH/CafD/W/Cn237CNUtHtvtHleZ5W7+LbkZ+mRXR0UAcb8MvAtt4P+Fmm+Ary5j1i2tLV7WaSSDYtwjsxYFMtgEMRjJryk/s03ug6hdt8NPit4k8G6bdyF5dPjBnjUn+4d649icn3r6IooA80+Cfwc8O/C9L67tLq91jXdSOb7Vr5t083OcD+6M8nkknqTxjnPiP+zxo+v+NJPG3hHxNq3gnxJMS091pxzHMx6syZU5PfBAPcZ5r26igDwPwv+zda/wDCYWnir4jeONZ8e6hYsGtI75fLgjIOQShZsgHBxkAnqDXvlFFABXzx8Rv2alvvG1x44+GvjG+8Fa5cu0lwsCsYZHY5YjaQVyeSOQT2FfQ9FAHy1dfs6fFbxcEsPiL8ar2/0bcDLaWqufNA7HcQv4kN9K+h/APhLQvA/hSy8M+HbMWun2a7UXOWdjyzsf4mJ5JreooA8E8V/s32zeM77xd8PPHWt+BNR1Bi92lku+CRick7AykZJJwSRnoBVzwF+z3aaX42tfG3jjxlrPjnXrIg2cmofLDbsOjKm5uR1HOAecZ5r2+igDz341/CLwp8VtIt7XXknt72zYtZahasFntyeoBPBU4HB9MjB5rzG6/Zo8R6zbRaP4q+N3ivWPD0ZH/EvKbC6joGdpGB/FTX0hRQBytr4G0XS/hnP4C8PQJpemtp8tlFtXeU8xCpc5OWbLEnJ5Pesn4A/Df/AIVV8PIvCX9sf2v5dzLP9p+zeTneQcbdzdMetegUUAFcX8bPAv8Awsj4b6n4OOp/2Z9u8v8A0nyPN2bJFf7u5c524612lFAHy1p/7LXjnT7GGx0/9oLxPaWkCBIYIIZkjjUdFVRc4A9hU/8AwzP8RP8Ao4zxd/3zcf8AyTX09RQB5R44+Ed54s+A1t8MdQ8XXEl1HHbrLrM9uZpJmicMWZDJnJxjljj3r0PwjpP9geE9I0Lz/tH9nWMFp5uzb5nlxqm7GTjOM4ya1KKAPLPCfwj/ALB+PPiP4p/299oOtW32f+z/ALJt8n/V8+ZvO7/V9No6159488M/Dn4xfGHUbHw/4j1nwj8R/DY2TXlvHsMyLwGA3DeBuHIIOCM8Yr6Uryb4s/APwb8QdfTxNJcanoPiJFC/2lpU/lSOAMDcMEEgcZ4OMDOBQB4F+0/8KofCHwqvvEnjv4j6z4x8Ru8Vpo63r+XHETIpkKRbmydgbJzj2zivedG+GWk+NP2a/DPgbxdbzKo0i0YtGdsttMsYIZSejDJBzweRWT4S/Zl8G6b4itvEHibW/EPjO/tGDW/9s3fmxxkcg7f4sehJHtXuY4oA+edH/Z48YWWnpoEnx28WHw2ieUljbxCKQRf3BLvOBjjAGPatrwF+z3ovgL4u2vjbwlqhsdOj002M2lvbmRpiVw0hmL53FgrH5TyD68e2UUAfN/xL8O/Db4v/ABiutA0/XdZ8KfEjw5GCt/bx+W0sagEFeR5mN4IIKtgntXB/tH/CaPwp8J9V8T/EP4ma34x1pFS20WK8YxRRyu65Kx7m3NsDEnPQZIPFe7/F74E+DfiPrEPiC7l1HRvEEChE1PTJvKmIHTdwQcdAeDjjOK53w1+zD4PtNetta8VeIPEfjO4tWDQR6xeeZEpHTK9W+hOPUGgDrvgP4fj/AOGd/Cvh/XrFJop9EjS6tpkyGSRclWB9mxXnq/szX3h+9uv+Fa/FnxL4Q066ctJYqpnjXP8AdO9fzOT719FKoVQowAOgFLQB5T8FPgf4b+GmoXmuLfX+v+JL4FbnVtQbdKQTkhRztycZOSTjrVgfCnH7Q5+Lf9u9dO+w/wBnfZf9nbv8zf8Apt/GvTqKAOA+Pfw6/wCFp/DufwidX/snzbiKb7T9n87Gxs427l6/Wur8JaT/AGD4W0rQ/P8AtH9n2cVr5uzb5mxAu7GTjOM4ya1KKAPMvg18KB8O/E3jLWv7dOpf8JLf/bPK+y+V9n+Z2253Nu+/1wOnSue+JH7PGj6/41k8b+EfE2reCfEkxLT3WnHKTMerMmVOT3wQD1IzzXt1FAHgnhf9m61/4TC08VfEbxvrPj3ULFg1rHfLsgjYHIJQs2QCM4yBkcg11v7RXwpHxe8JafoDa6dG+x6it75wtfP37Y3TbjcuPv5znt0r06igBEG1FX0GK8v+EHwjHw/8d+M/FH9vHUT4nuvtH2f7J5X2b53fG7ed/wB/GcDpXqNFAHgXxI/Zzm174l3nj7wf8QtX8HapqCgXn2WIuJCAo4KuhAO1SQcjIzXvVurpAiSPvdVAZsY3HHJxT6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e8f+KLbwn4cm1S4QSSZ8u3izjzJD0H07n2FVCLnJRjuyZSUU5PY6AsAMkgD1NM8+H/ntH/30K+SfE3izX/EV20+p6jM6k/LCjFYkHoFHH581h17UMkk1707P0PLlmqv7sT7S8+H/AJ6x/wDfQo8+H/nrH/30K+LaKr+xP7/4f8En+1f7v4n2l58P/PWP/voUefD/AM9Y/wDvoV8W0Uf2J/f/AA/4If2r/d/E+0vPh/56x/8AfQo8+H/nrH/30K+LaKP7E/v/AIf8EP7V/u/ifaoYEZBBHrS18h+G/FOveHrtbjS9SniAPzRMxaNx6FTxX0x8O/FVt4u8Ox6lEginU+XcQ5z5bj09j1FcGMy+phlzXujsw2NhXdrWZ0lFFFcB2BRRRQAUUUUAFFFFABRRRQAUUUUAFFFFABRRRQAUUUUAFFFFABRRRQAUUUUAFFFFABRRRQAUUUUAFFFFABRRRQAUUUUAFFFFABRRRQAUUUUAFFFFABRRRQAUUUUAFFFFABXh/wC09cSfatDtNx8vZNJj3yor3CvCf2nf+Qvof/XvL/6Etehla/2qPz/I4swf7iR4/RRRX1p84FFFFABRRRQAUUUUAFew/sxXEg1TWrXcfLMMchH+0GI/rXj1eufsx/8AIw6x/wBeif8AodcGZ/7rL+up14H+PE96ooor5E+lCiiigAooooAKKKKACiiigAooooAKKKKACiiigAooooAKKKKACiiigAooooAKKKKACiiigAooooAKKKKACiiigAooooAKKKKACiiigAooooAKKKKACiiigAooooAKKKKACvCf2nf+Qvof/XvL/wChLXu1eE/tO/8AIX0P/r3l/wDQlr0Mr/3qPz/I4sw/gM8fqS0ha5uobdCA8sixqT0BJwP51HSqzKwZSVYHII6g19Y720PnVbqd9fL9k8U3Hhvw94SsdUi05jHOJbXzp7jbgO5bOVBPTbjHFYuu+HhFFrmpQw3OnQWN3FEtldJ++USgkAnPGAPxBFSXniDQdWvF1PWtFvH1FgPtDWt2I4rhgANzAqSpOOdpqabxhBqcmtpremyPb6pJDLttJvLaFohtTBYHI28HI968+EasGml6/r19Tqk6cr3fp/ViO28FXM140f2wC3i06G+nmSBpGRZPuoqLyzZ47evFTp4BvJNSghS8Y2k9lJeRzfZHEpRDtZfJPzbwSOPQ5zTz44hOpXLrptxBY3Onw2TxQXRSaPyvuOkmOv1HPNVX8S6W2qW8x0/U2ght2jWV9Sc3QkJz5of7oIxjG3GOtF8Vf/hv63HagXvD3hvRV1bUbe81RLqFNHnuY2+yuHhcKQS8ZOVdeuD1yK4dwodgrblBODjGR64rtrnxzDc6nDJcWV5cWq6bNp8ry3KtdSrJnLGTbjI7cdK4mTZ5jeWGCZO0McnHbPvW+HVS7dTyMqzhZKAleufsx/8AIw6x/wBeif8AodeR165+zH/yMOsf9eif+h1lmX+6y/rqaYH+PE96ooor5E+lCiiigAooooAKKKKACiiigAooooAKKKKACiiigAooooAKKKKACiiigAooooAKKKKACiiigAooooAKKKKACiiigAooooAKKKKACiiigAooooAKKKKACiiigAooooAKKKKACvCf2nv+Qvof/XvL/wChLXu1eE/tO/8AIX0P/r3l/wDQlr0Mr/3qPz/I4sw/gM4zwBBps9tqKsNJfWcR/YY9UbEBXJ34z8pfpjPHWrmr+HbrUvEGlaXcaPa+H7u4ilMlxEQbScIpYOoUkDgYOD6HFYGg6ppdvp11pmsaUb22ndZEkhkEc8LqCMqxBBBB5B4rpfDXiLTZNc0TTbWxe30nT0u5Nt1cBnlZ4H3bmAAAOAAAO9e5WVSM5Tiu/wCX9aWPIpuEoqL/AK1/rqY6+EJL5bKTQdTh1SO6vBZE+U0RilI3DIb+EgE7vY0/VvBslrp019aagLmK3nSG4MtrJbhNxwHBfhkz37elPsfF1rosdjH4c02aCOC9F9L9rmEjSsFKhPlAwoVmHrzmnXvizTzta1sNTuCbtJ2TUdRaaNUVs+WqjAIPq2TT5sTddvl+IrUbefzIL7wlEmjX+pafrMd+un7fP22rpGwZtuY3PDjJ9uOav/EPwsNP1W9vAsVjBPcLFptmkXzXHC7io6KoJ6nqTUmtePLe/wBK1myWDVpTqSBVN1eh0t8OGCogUALxj16VX1zxv/a/9ord2kzo88d1pxaQFrOVQB+KEDlamLxLkm1/WhT9hay/rcZqfgO7s7W/xfebe6fAZ7qD7LIiBR98JKRtcrnnp0OM0+TwKg1yDRY9dilv5IBcSRpaufLj8vzOx+ZscbR1yKNd8Y2eqRX87Wmq/bb6Iq8b6kxtYnP3nSMYPrhSSBnpVG78R2V34vOtXOnztA0EcXlx3BjlQrEqB0cdGBXI7c804/WWve8+24pewT0M/wAR6TDpUsCwail4sqFiphaGWIg42vG3K+o9RXo/7Mf/ACMOsf8AXon/AKHXDeMvEq69bafbKl44slcfaL2YSzybiDgsAPlGOBXc/sx/8jDrH/Xon/odRjHN4KXPv/wS8Ly/WVy7HvVFFFfLH0IUUUUAFFFFABRRRQAUUUUAFFFFABRRRQAUUUUAFFFFABRRRQAUUUUAFFFFABRRRQAUUUUAFFFFABRRRQAUUUUAFFFFABRRRQAUUUUAFFFFABRRRQAUUUUAFFFFABRRRQAV4T+07/yF9D/695f/AEJa92NeG/tPQyfbtDuNp2eVMmffKmvQyv8A3qPz/I4sw/gM8booor60+cCiiigAooooAKKKKACvXP2Y/wDkYdY/69E/9DryOvX/ANmKFzrOtXGDsFvGhPuWJ/oa4My/3aX9dTrwP8eJ7vRRRXyJ9KFFFFABRRRQAUUUUAFFFFABRRRQAUUUUAFFFFABRRRQAUUUUAFFFFABRRRQAUUUUAFFFFABRRRQAUUUUAFFFITjk8CgBTSZrxn4g/GSS1vZdO8LxQy+UxV7yUblJHXYvce5/KuFf4qeO2Yka3t9hbRf/E16VLKsRUjzbepw1Mxowly7n1DRXy5/wtLx5/0Hm/8AAaL/AOJo/wCFpePP+g83/gNF/wDE1p/Y1fuv6+Rn/alLsz6jor5c/wCFpePP+g83/gNF/wDE0f8AC0vHn/Qeb/wGi/8AiaP7Gr91/XyD+1KXZn1HRXy5/wALS8ef9B5v/AaL/wCJo/4Wl48/6Dzf+A0X/wATR/Y1fuv6+Qf2pS7M+ohS1806X8X/ABpaTq9zdW1/GPvRzQKuR9VAxXt3w98aad4x0xri1BguocC4tnOWjJ7g91PY1zYjAVsOuaS08jooYylWfLHc6iigUVxHUFFFFABRRRQAVy3xN8Jx+LvDb2AdYrqJvNtZD0VwOh9iOK6miqhOVOSlHdEzgpxcZbHxxruj6nod81lq1nLazKcYccN7qehHuKz9y/3h+dfaF1Z2t3H5d1bQ3Cf3ZUDD8jVL/hHPD3/QC0v/AMBI/wDCvcjnenvQ1PJllWvuyPjzcv8AeH50bl/vD86+w/8AhHPD/wD0AtL/APASP/CkPhzw/wD9ALS//ASP/Cq/tuP8n4k/2VL+Y+Pdy/3h+dG5f7w/Ovpl4dNHxYj8N/2Ho32BtEa9I+wx7/NE+zrjpjtXVf8ACOeH/wDoBaX/AOAkf+FU85St7n4iWVt/aPjzcv8AeH50bl9R+dfYf/COeH/+gFpf/gJH/hR/wjnh7/oBaX/4CR/4VP8Abcf5PxH/AGVL+Y+StF0nUtavUs9Ks5ruZj92Ncge5PQD3NfTnwt8Ip4R8OLaO6y3s7ebdSL0LY4UewH9a6a0s7Szj8u0tYbdP7sUYQfkKnFcGMzGeJXLayOzC4GNB817sKKKK847gooooAKKKKACiiua8f8AjHTfB+lC6vMzTykrb26H5pCP5AdzVQhKclGKu2TKSguaT0Olor5q1b4weMrydntbm30+I/djihVsD6tnNUf+FpePP+g83/gNF/8AE16ayfENbo4HmdG+zPqOivlz/haXjz/oPN/4DRf/ABNH/C0vHn/Qeb/wGi/+Jp/2NX7r+vkL+1KXZn1HRXy5/wALS8ef9B5v/AaL/wCJo/4Wl48/6Dzf+A0X/wATR/Y1fuv6+Qf2pS7M+o6K+XP+FpePP+g83/gNF/8AE0qfFTx2rAnXN3sbaLH/AKDR/Y1fuv6+Qf2nS7M+oqK8V8A/GWWe9i0/xTDCiSEKt5CNoU/7a+nuPyr2lWDKGUggjIPrXBXw1TDy5Zo7KNeFaPNBi0UUVgbBRRRQAUUUUAFFFFABRRRQAUUUUAFFFFABXIfGLUptK+HmqXNu5SV0WFWB5G9gpI/Amuvrgfj/AP8AJM73/rtD/wCjBW+FSlWgn3RjiG1Sk12Pmeiiivtj5UKKKKACiiigAooooAK7T4J6nNpvxF05Y2Pl3ZNvKueGDDj8iAa4uul+Fn/JRtB/6/F/ka58Uk6M0+zNsO2qsbdz6xFFAor4o+qCiiigAooooAKKKKACiiigAoNFBoA4KT/k4GH/ALFdv/SoV3tcFJ/ycDD/ANiu3/pUK72tKnT0M6fX1CiiiszQKKKKACiiigAooooAKKKKACvmL46anNqHxFvoZHJisgtvEvZRtBP5kmvp2vlL4t/8lK13/r5H/oC16+TJOu35Hm5o37JLzOWooqyNO1EgEafeEHoRA3+FfSuSW7PCSbK1FOljkhkMc0bxuOqupUj8DTaYgooooAKKKKACvqL4LalNqnw606W4cvJDutyxOSQhwP0xXy7X0n+z3/yTaD/r5m/9CryM5S9in5npZY37VryPQxRRRXzJ7wUUUUAFFFFABRRRQAUUUUAFFFFABRRRQAVwPx//AOSZ3v8A12h/9GCu+rgfj/8A8kzvf+u0P/owV0YT+PD1Rhif4MvRnzbY2017ewWduheaeRY41HdmOB/Ouk8ceFYdGvrJNHunv7a6LwrI5UH7RG+x0zwAM4xnsag+Ht9p+kazLrd88Zewt3ltIGz++nxtRePTJJ+laMuuaPrHgrU9HmsbXSZoZRfWWyWWQSyn5ZEy5YgleewyK+pq1KiqrlT5Vv8AP/LQ+fpwg4avUn1T4dXtnNrqo7yJptvHLCxaMeczbd2eflA+b8q5o+G9eGl/2mdLuPsnl+b5mBny/wC/tzu2++MV2Guajo19qPipodZsgur6fAbZ23gB0ZCY2+XhvlOO3vV3UPE2lzX8uvWd/oNtvsPLCPZSPfBvK2GLGQpHbOcY7Vz06+IW6v8AJ9l/wTWVKk3o/wAThbbwr4iubFL630m4kt5IvORxt+dOeVGcnoelT+FfCera5c2bx2NwbCe5WJ50wMLuAcqD97APYHFbGja3YReLPBlxNfKtrp1jHHOxziFsybgfzH51a02+0e+u/C19Jr1tpg0Z9lxDKH3ECYvvTaCDuBweRitJ16yW34Pz/wAvxIjTpvr+Poc5c+HZpJYrXS7a9urmW+ubeMELtkEW3G3nO7BOe3TFVNR8O65p32f7Zpk8X2l/LhwA29/7o2k/N7da7HRtf0q31XTJ31CONYdU1Od25+VJEQRt07kHFVfh1rFpZabY28wkubsa7HOtvGheUoYWUuoHUgnPvij29aKva9v+CHsqbe/9aHOap4X8QaZZyXl/pc0FvGwV5CVKqxOADg9fbrV34W/8lG0H/r8X+RrYmsYNO+HniTy9cg1ETahbAeSHwCGc5YsB85HUdsc1j/Cz/ko2g/8AX4v8jVOq6lCpfpfy6CVNQqwt5fmfWNFFFfIH0wUUUUAFFFFABRRRQAUUUUAFBooNAHBSf8nAw/8AYrt/6VCu9rgpP+TgYf8AsV2/9KhXe1pU6ehnT6+oUUUVmaBRRRQAUUUUAFFFFABRRRQAV8pfFv8A5KVrv/XyP/QFr6tr5S+Lf/JStd/6+R/6Atexkv8AGl6fqjzM0/hL1OVf7h+le4eOYPHkmq2zeH9aFpY/YYMR/wBoxw/Nt5O1jmvD25Uj2rqPibq+n654iivdPkMsK2UEJZkKncq4Iwa9jEUpVKsLee6v2PLoVFCErvts/Us2mjz6vda1rXi7VbgQaWyxXU0RWWWaQnaqIeh6demKJ/CdnqdhYaj4Vu7m4gub1bGWG8VVlhlblSSvBUjv7VX8H6vpceh6t4b1qWa2s9QMciXMUfmGGVDwSvcEccVpQ+JNH8M6ZYaf4fml1SSPUo9QurmWEwqxQYWNVPPQnk1nJ1oy5Y3v07WsXH2TjeXz73Ir7w74QS51DSLbxBeJqdlG/wC+ukRLWeRPvIpzkZ6AnrWVr+g2+nXmgwxzTONSsbe5kLYyjSEggY7DHGa19Rk8ByajqGuNe3t8bkSSQ6Y1u0ZSV+fmkBwVUnt1qWbU/CeqW/h/UNR1K8tbvSrOK2ms0tS/n+UxKlXzgZ756URqVFZ6tenW3+Y5Qg77f0yYeArGPWPEcbzardWmjTRxCGziWS5l3DO7HQKO5xXK+KbHSLK5g/se/uLmGWPc8VzF5c1u2eUcdM98iusufEXh688X6/qMWr6hpM91OstjqdurnaoADI8YIJB+lZnxJ8QWOtx6VBb3UmpXVnCyXOpSweU1wScgbeuAO55pUJ1vaLmvb/gf5/MKsaXI+W39M46vpP8AZ7/5JtB/18zf+hV82V9J/s9/8k2g/wCvmb/0Kss5/gL1NMr/AIz9D0OiiivmT3wooooAKKKKACiiigAooooAKKKKACiiigArgfj/AP8AJM73/rtD/wCjBXfVwPx//wCSZ3v/AF2h/wDRgrown8eHqjDE/wAGXoz5stLee8u4bS2jaWeZxHGi9WYnAH51snwb4pBQHRLob84J2gAjHDHOFPI4OKr+DbmCy8XaPeXUgiggvoZJHPRVDgk/lWjPqsEvgLVbN7wNe3OtJc7CTukTY+W+mSK+rq1KiklFdvxPnacION5GZa+HdcudQubCHTLhrm1/4+EIC+V2+YngfnzTYvD+tS6tJpSaZcm+iBaSErgouOpzwBz1zjmvQ9U8RaHfy67YQ3OkSG5ntbiGXUI3a3mCQhGUleQwOSM8dagTxJpkt7q2nT32jzG40+3t4LiS0kWzzESTERuL7ecBu+BxWKxNZ/Z/PyNfYU/5jmdA8F6rf6ve6beW81pPbWEl2EIXL4HyAEnGGPccVTfw7e3DWMOmWF9PcTWf2iVGVegcqWTB5TpyeetdbFrmm/2pHp8+qaSsQ0S6skltYHjtoZJeQm4kswz3wAM9Kof2zYQabFFFqEYmj8MyWRKE/wCtM2dg+q5/Cp9tXve34MbpU7bnNXHh3XYNSt9Nk0u4F3cjdBEAG8weqkcEcevFTv4a8T6ddWb/ANmXcE802y1aMgl5Bz8pU9vWur8K6pYtoWj6aLhhONP1K3meONnNmJGBWRsDIXA5I6Amp7BodB8K+HCviO0GNWuWF1HE00CAxBSuCAWTkBiOm4+lOWKqJ8rWvo9d/wDIUaEGr3/rQ5LxfJ4u2W8fiaW8aNizwCVgUY9CQV4J9e9SfCz/AJKNoP8A1+L/ACNW/HNzosuj2MVm2nrfLPI0sWlySm0CEDDbX4VyRzt7DntVT4Wf8lG0H/r8X+Rq73wstLaPyJStXjrfVH1jRRRXyB9MFFFFABRRRQAUUUUAFFFFABQaKDQBwUn/ACcDD/2K7f8ApUK72uCk/wCTgYf+xXb/ANKhXe1pU6ehnT6+oUUUVmaBRRRQAUUUUAFFFFABRRRQAV8pfFv/AJKVrv8A18j/ANAWvq2vlL4t/wDJStd/6+f/AGRa9jJf40vT9UeZmn8JepU8NeG21SyutUvb6LTNJtCFmupVLZc9ERRyze1Xh4W0rUbC8n8N+ITqFxZwtPLa3FoYHaMdWTkhselW5Fa8+C9utkpc6fqzyXyr1UOvyOR6ds+1O8BeHPDHiQLZrf67FqYt3ln8uJPIXaCcbuuDx1r1ZVpJSm5NWdrW/M86NJXUUr3X9WOKS3uHXclvMy43ZCEjHr9KEgneIypBK0Y6uqEqPxr0PXtY1LTfhh4Ohsb6WzS6iuFuDEdpdd+ME+nzNx71b8Xa7rmg+PrLQdBmki02BLeO1s4wBFcIwGSR/FuJOSapYqb2Xfr2+RLoRW77fieXhHMZkCMUBwWxwD6ZpRDMwTbDIfMOEwh+b6eteleNLK0sPD3jSz0+NUtodft9qp91AUOR7AEkVa0BHS0+F29Su6+nZc9wZBg0vrt48yX9WuP6r71m/wCr2PK3gmSMSPDKsZOAzIQCfrSxwTyRmSOCV0HVlQkD8a9Q8Pa1q+u+Mdf0TXpnk0o29351s64jtgmdrKP4SCBU+iaukWk+HNOOtaj4Vvltk8iJrcSWd8GY4kbbyd3Q5pSxk47x19en3DjhovZnklfSf7Pf/JNoP+vmb/0KvAPF1ndWHijUrS+S3S5juG8wW4xHknPyjsOenavf/wBnv/km0H/XzN/6FXPm0ubDRfmjfLVau15HodFFFfNHuhRRRQAUUUUAFFFFABRRRQAUUUUAFFFFABXA/H//AJJne/8AXaH/ANGCu+rgfj8CfhnfYGcTQk/TzBXRhP48PVGGJ/gy9GfM9FFFfanywUUUUAFFFFAFjTr68068S8sLmS2uI87ZI2wRng1Lq+ralq0scmpXst00a7U3nhR6ADgVSoqeWPNzW1HzO1grpfhZ/wAlG0H/AK/F/ka5qul+FYJ+I2g4/wCftf5GssT/AAZ+jNKP8WPqj6xBzRXAza14s8JTSHxBZnXdF3ErqNhF+/t1z0lhH3gP7y/iK67QtY03XLBL/Sb6C8tX6SRNkA+h9D7HmvjJQaV+h9Spp6dTQoooqCgoorj/AImeOrHwdpy7kFzqM4P2e3zj/gTei/zq6dOVSSjFXbInOMI80nodeWAGScD3qBr6yU7WvLdT6GQV8oeJvGPiPxFO0mpanMYyeIImKRL9FH9cmsBvmOW5Pqea9mGSya96ep5k81SfuxPs3+0LD/n9tv8Av6v+NH9oWH/P7bf9/V/xr4x2r/dH5UbV/uj8qv8AsT+/+H/BI/tV/wAp9nf2hYf8/tt/39X/ABoN/Y/8/tt/39X/ABr4x2r/AHR+VG1f7o/Kj+xP7/4f8EP7Vf8AKfTcmP8AhdkWq74/sI8OtbmfeNnmfaN2zOeuOa7P+0LD/n9tv+/q/wCNfGO1f7o/Kjav90flTlk17e/+H/BEs0tf3T7O/tCw/wCf22/7+r/jR/aFh/z+23/f1f8AGvjHav8AdH5UbV/uj8qX9if3/wAP+CP+1X/KfZ39oWH/AD+23/f1f8aVb6yY7VvLcn0Eor4w2r/dH5Uo+U5Xg+oo/sT+/wDh/wAEP7Vf8p9qhgwyDkeopa+RvDfi/wAReHp1k03VJ0QHmGRi8TfVTx+XNfQvwx8eWfjGyZGRbbUoFHnwZ4I/vL6r/KuDF5dUw65t0dmGx0Kz5dmdpRRRXnnaFFFZniPXtI8PWBvtYvobSAcAueXP91VHLH2FCTbshN21NLNfKfxb/wCSla7/ANfP/si17fHfeMfF8iNpsMnhfRCwP2q5jBvbhf8AYjPEQPq3PtXiPxcBHxJ1zII/0gH/AMdWvayiHLWd+36o8vMpc1JepiaHrOqaJdm60u8ktpSu1tvIdfRgeCPY1q3vjrxPdWUlmdRW3gk/1i2sEcG/6lACa5uivflRpyfNKKbPHVSaVky9favqF7pdjptzMHtbAMLZNgGwMcnkcnn1rVsPHPiixsYrO31IbIUKQu8CPJEvorkFh+BrnKKHRptWcUCqTTuma+h+Jda0WW5ksLzH2v8A4+FlRZUlOc5ZXBBOe9bGi+MtQuvFehXniLUDJZ6feednyh+7UkbsBRnHAwB07VyFFTOhTldta9/wHGrONtTp/EPjbX9SF7ZtqO6znlYEpCiPLHuO0OwAZhjHBNQ6T408R6XYQ2NrfIYYM+R5tvHI0Wf7jMCV/A1z1FCw9JR5eVWB1pt819SS6uJrq5kubiV5ZpWLySOcszHqSa+j/wBnv/km0H/XzN/6FXzZX0p+z4CPhtb5GM3MxH/fVednCtQXqd2Wfxn6HoVFFFfMnvBRRRQAUUUUAFFFFABRRRQAUUUUAFFFFABWR4y0WPxD4av9HkYL9piKox/hccqfzArXopxk4tNClFSTTPjPV9OvdJ1KfTtQt2guYGKujD9R6g9jVWvrnxV4S8P+JolXWNPjndBhJVJWRR6Bhzj26VyDfBTweST52rL7C4X/AOJr6OlnNJxXOmmeHUyyope49D51or6J/wCFJ+D/APn41f8A8CF/+Jo/4Un4P/5+NW/8CF/+JrX+18P5/cR/ZlfyPnaivon/AIUn4P8A+fjV/wDwIX/4mj/hSfg//n41f/wIX/4mj+18P5/cH9mV/I+dqK+if+FJ+D/+fjV//Ahf/iaP+FJ+D/8An41f/wACF/8AiaP7Xw/n9wf2ZX8j52r1b9nvwrc3evDxNdQslnaBltyw/wBZKRjI9QATz64rvtM+EHguzuFme2u7zachbifK/iFAz+Nd7bQQ28CQW8McUUY2oiKFVR6ADpXFjM1jUpuFJb9TpwuXShNSqPYkIrjtc8C276g+teGb2Tw9rLcvNbKDDcH0mi+6/wBeD712VFeLGTjserKKlucJaeNrzRbmPT/HunrpUjNsi1OAl7Gc9vm6xE+jfnXcQyRzRrJE6ujDKspyCPUGm3Vtb3VtJbXUEc8Ei7XjkUMrD0IPWuHl8Iax4aka78BX6xW+d0mi3rFrV/Xy2+9Efpke1X7k/J/h/wAAn3o+a/E7uRljjZ3OFUEk+gFfInjbXJvEfii91aZiVlkIhHZYxwoH4fzr6BfxzZ3+lappOoWtxomvJZTN9huxgvhDzE4+WRfcflXzIv3R9K9rJqNpTlJanlZnVuopPQWp9Os7rUb6GxsYHnuZmCRxoOWNQV0Pw61+Hwz4utNWuoGmgQMkgX7wVhgsvuP8a9qrKUYNxV2eVBJySk9DYPwt8TZMQuNHa6A/49RfL5ufTHTP41xl9a3NjeS2d5C8FxCxSSNxhlI7Gu/XwXo+q3/23wl44sprppPNihvSYZw+cj5jyWz3xUmk+G9Z8UfEjUIvGEMrXNlbme7jgVUacKAEVdvHzcciuKninG7nK9l2s/uOueHTsorr6o82or2HTfCS+IZrjS774eSeHVeNmtL+KRiY3A+USZOGBrE0y18P6P8AC2LXNS8P2+pal/aclqoldgpwD97aeQADj3rRY6L2WummnX5kPCSW70+Z5zVzQ9NuNY1a20y1eJJrh9iNK21AcZ5PbpXV+JbPSNV+H9r4m0fSYNNltr17a+hhYkYbmNufbA/Gtmy8PaHa6x4H8PXmmwzXt6putSZ85ZXBKRn6D+Qpyxa5NtdflYUcO3K19NPxPNL23e0vJ7WQqXhkaNipyCVODg9xxUVeg6Xomh2Fv4n8S6tYG8s9N1F7OzsVcqjuXOAxHO0AiqF0/hjxJpcEVhpkei6+13HDHBbl2huEc4zznaRn15qo4m/R26sToNddexxtFexan4Vi0TUU0my+G8+uWcQVbjUJJGEkxIG4pg4XHauC+Jfh2Hwx4tn022d2tmjSaESffVWH3T7ggilRxkKsuVddegVcNKmrs5qtXwjrVx4e8R2Wr27EGCQbx/eQ8Mp+ozWVQehrpnFTi4vqYxk4tNH2nBIk0CTRncjqGU+oPIpt1cQ20D3FxNHDDGpZ5JGCqo9ST0rz/TvHcMWiaVo+g2U3iDXfsEHmW1scRwExrzNKflQe3X2qzbeCtQ164jv/AB9qCakykPFpVvlLKE9sjrKfduPavinS5X7zsfUqpzL3dRs3jDVfEcr2fgHT0uYgSsms3ilbSP12D70p+nHvWj4d8D2NjfjWdYupte1v/n9vMER+0SfdjH05966mCKOGJIYY0jjQAKiKAqj0AHSpKl1NLR0Q1DW8tQrwT9ofwrc2+sjxRaws9pcKqXRUf6uQDAJ9iMc+o9697pk8MU8LwzRpLG4KujqCGHoQa0wuJeHqKaIxFBVocrPiyivpXVPhD4LvrhpltbqyLHJW2n2r+AIIH4VT/wCFJ+D/APn41b/wIX/4ivoFnFC3U8d5ZW6WPnaivon/AIUn4P8A+fjV/wDwIX/4mj/hSfg//n41f/wIX/4mn/a+H8/uF/ZlfyPnaivon/hSfg//AJ+NX/8AAhf/AImj/hSfg/8A5+NX/wDAhf8A4mj+18P5/cH9mV/I+dqK+if+FJ+D/wDn41f/AMCF/wDiaUfBTweD/rtWPsbhf/iaP7Xw/n9wf2ZW8j590yxu9Tv4bCwgee5mYLHGo5J/w96+s/A+hL4c8LWGjqwZoI/3jD+Jzyx/Mmo/CnhDw94ZRv7I09IpWGHmYl5GH+8ece1b9ePj8f8AWWoxVkj0sHg/YXlJ6gKKKK847gooooAKKKKACiiigAooooAKKKKACiiigAooooAKMUUUAGKMUUUAGKMUUUAGKMUUUAFFFFABRRRQAUmKWigDG8Z2ttN4b1Gea3iklgs52idkBaMmNgSp7cHHFfIK/dH0r7E8W/8AIq6v/wBeM3/oBr47X7o+lfQZJ8M/keLmvxR+Ytb/AID1PSNM14Pr2nx3unTRNDMDGGaMN/GoPce3PWsCivanBTi4vqeXCTi00d4fCfgn7T58fxCtFss7gpt288L6Y9fw/CtZPiFpM3xBurmZblNEudP/ALMMuP3wQdJT3zn8cV5bWhpejalqdnf3dlbiWHT4vOuW3quxOecE89D0rlnho2vVlfp0OiFeS0pxt1OxtrHwvpDXV9qnjM65bpGwtbOzmlSWVj93ec/KB35rPvNUsJPhBZaUt1Gb9NXed4N2XCFW+b6ciuRgiknnjgiG6SRwiDPUk4FWdb0u+0XVJtM1KHybqAgSIGDYyARyOOhFVHDxUknLXf7hOvJp2Wmx1Xwp1XSIbjUdD8RTrDpOpQr5juflWSNgyn8eRUth4mtb740QeIr24WCxF4dsj8KkSqVT9MfnXCUU5YWMpSnfdWJWIkoxj2Z6Fpms6JqFr4o8M6nqC2VtqOoveWV9tLRq4c43Y52kAc1Uc+GvCukI9pfWeva+buKaKeBXEVqiNnAJxkt06f8A1+Ioo+qq9ubTsP6w2tte56b4hHh3xPrf9v2vjZNHt7rbJdWc5kEsLY+YIBw2cVxPjG40m61+d9DjuV09QEiNxKzu+OrEsSRk9qyKKdHDqk73/r9RVK7qLVBSHoaWkPQ10mB9deArS2t/B+ktb28UJlsoJJCiBd7GNcscdT71u1keCv8AkTdE/wCwfB/6LWtevhanxs+tp/CgoooqCwooooAKMUUUAGKMUUUAGKMUUUAGKMUUUAGKKKKACiiigAooooAKKKKACiiigAooooAKKKKACiiigAooooAKKKKACiiigAooooAKKKKACiiigAooooAKKKKAMzxb/wAirq//AF4zf+gGvjtfuj6V9ieLf+RV1f8A68Zv/QDXx2v3R9K+gyT4Z/I8bNd4/MWiiivdPICu9+GP/Io+Ov8AsFL/AOz1wVdl8LtW0uzuNW0fWpza2OsWZtmuMZETc7WPtyf0rlxkW6Lt5fmb4ZpVFc5nQv8AkOaf/wBfUX/oYr1DXPDtp4i+NPiKG9E0sVpbi5+zQMFluCsUeEUnp1rI0jwLp+matb6lq3jHw+dOtZVmcwXO+SQKcgBRzk4qGDUtI8UfEbV9TuNWudDkuQTpl0JPLCSABU8w9QCB7Vy1qntZudN7Retu7OinDkioz6sp+Irfwn/Y13jRdU8NazbspgtriSSVblSeRllG0jn2+tax8K6V4f0jTX1Tw1rPiC/voFuJBas8cVujdFyoOW9Qa1dU1W+t/A+s2XjTxDo2svLBs02O3lSeYS9n3KOAOOvpSalquo+KdI0q+8OeMo9IuILVLe9sZtQNsA6/8tF5wQf8Kx9pUslfS+93bbvuackLvTW21l+Wxmt4G0uPxx4ZjEN7/YuthnFvc5SaEhSWjYjB4OOa5zxufCttcXOlaHpV3FPa3TRm8mui4lVcg/JjA56ewrrLO/sLb4l+F4JPFV1rBtGY3t3c3W+3SQociMt0Hqc88V514jdZPEWpyRsro15MyspyCC5wRXRhvaSmudvbz7sxr8sYvlS3/RFCiiivSOIKQ9DS0h6GgD7A8Ff8ibon/YPg/wDRa1r1keCv+RN0T/sHwf8Aota16+FqfEz66HwoKKKKgoKKKKACiiigAooooAKKKKACiiigAooooAKKKKACiiigAooooAKKKKACiiigAooooAKKKKACiiigAooooAKKKKACiiigAooooAKKKKACiiigAooooAzPFv8AyKur/wDXjN/6Aa+O1+6PpX2J4t/5FXV/+vGb/wBANfHa/dH0r6DJPhn8jxs13j8xa09H8O69rEbSaVpF7eRqcF4oiVB9M9KzK9gki1LxT4Q0K38D65DaCytRFdaaLryJfNHVv9rP9a9PE1pUkrder2R59CkqjdzyrVdL1LSbn7NqdjcWc2MhJoypI9RnrUM9rcwRQyzW8sUc6l4mdSBIucZHqM967bxfe+KbTw/a+HfGelXDiO6EsN9M+6UJ/EivyDxnqf5Vr/Ei10bUdK8H2Gk2+pG+ubCGPT/NdNgiZsYkwMl/ccVmsVJcvMt76rbTqW6C97le3c8swPSlr0G78O+BdM1geHtQ1DXJb9WEU97BGgtopD22kbiAepzVWx8ATR+J9Y0/WLw22n6NH513cxxli8ZGV2D1YflWixlNq79fX0J+rTTOHAoIHpXdxeG/DPiDTdQbwtLrFvf2ELXBt9QVCJ416lSuMH2NSW/h3wfY+BtF8R67cau0moNIhgtCnJVyNw3DgADkc5Jo+tw7O+1rah9Xn5WOLutNv7Wytr25s5Yra6BNvIy4WQDriqtehaloNrPpXgdf7Q1OW11S4ePyZpgwgQyAfIMYU4PPXmrN74X8A2PjE+FZ9Q1yS7knEKTxiPyoWb7qtkZY8jJGOtRHGRtqtddl2dhvDPo+34nmlFdppPgmEa5r0etag0Gl6CxF3cRLl5DnCqgPc1e0/wANeC9b8P65quj3mrxSabaNL9lujHuLdVfKjBXggjr71csXTX4fjsSsNN/12PPaQ9DS0h6GuowPsDwV/wAibon/AGD4P/Ra1r1keCv+RN0T/sHwf+i1rXr4Wp8TProfCgoooqCgooooAKKKKACiiigAooooAKKKKACiiigAooooAKKKKACiiigAooooAKKKKACiiigAooooAKKKKACiiigAooooAKKKKACiiigAooooAKKKKACiiigDM8W/8irq/wD14zf+gGvjtfuj6V9ieLf+RV1f/rxm/wDQDXx2v3R9K+gyT4Z/I8bNd4/MWvRLrwLba9aWWreBLq2dWhX7TZzXW2aCUdfvdv8ACvO6K9erCUrOMrP8DzKc4xupK56j4i+2eH/hheaB4n1WG+1K6uI2srVZ/Oe1VTlmLds8jHv7mptVWS30vwF4wj8ufTdKtreO7McgLowcZG3rXlFXE0nVng+0Jpd80ON3mLbOVx65xiuV4RRSvLq7/NWOhYht6Loey6wfiFfeInutB8TwP4euZPMiuxLBsgiPJDAjOV5rP8MeJN/iTxPpMHippb2+iRNP1a4VEEksYOF6bQDnAOOR+FePe1FJZfHlcW122X4h9bd7pfj+R67cSePbHRtSu/F/ip9MtlhZIIk8iSS7c8bVCj7p9a5zxayn4SeDFBGQ91kA9P3hrhaK0hhOWSldaO+it0sTLEXi1b8T1WVl/sT4XfMOLo556fvVrD1ll/4XpK2Rj+3E5/4GtcNRThheVvXo/wAXcUq90lbt+CsevTTW+p674/8ACP2qC3vNSuhLZNK+1ZHQ52Z9Txj8ah8IeFdS8PeE/F82rmCC5l0t0S1WZXfYM5c7ScDOAK4jwdremaYt9Y61pf2/Tr+IJL5eBNEQch0Y9DWjdeI/D2meHL/SPCun6ikmpBUuru+kQuIwc7FCcYPrXLKhUj+7itHb8LfdsbxrQl78t9fxON7Uh6GlpD0NeseefYHgr/kTdE/7B8H/AKLWtesjwV/yJuif9g+D/wBFrWvXwtT4mfXQ+FBRRRUFBRRRQAUUUUAFFFFABRRRQAUUUUAFFFFABRRRQAUUUUAFFFFABRRRQAUUUUAFFFFABRRRQAUUUUAFFUdW1bTNJtvtOqX9vZxf3ppAoJ9s9a5t/ih4ERyp8QREj0hkI/Ra0jSqT+GLZEqkI/E7HZUVxn/C0vAf/Qfj/wC/Ev8A8TR/wtLwH/0H4/8AvxL/APE1X1et/I/uJ9vS/mX3nZ0Vxn/C0vAf/Qfj/wC/Ev8A8TR/wtLwH/0H4/8AvxL/APE0fV638j+4Pb0v5l952dFcZ/wtLwH/ANB+P/vxL/8AE0f8LS8B/wDQfj/78S//ABNH1et/I/uD29L+ZfednRXMaZ4/8HalOsFr4gtDIxwqyExkn23AV0wIIznNZyhKHxKxcZxl8LuLRRQelSUFFV727tbK1ku7y4it7eJdzyyuFVR6kmuJbxZrnihzb+BbFVsydr63fIVtx6+SnDSn34WrjBy9CZTUTo/Gl5aweHtQtp7mGOa4s51hjdwGkIjYkKO/Ar5DX7o+lfTj+B7DS9G1XVLuafWtdksZlbULw7pBlDxGOka+y18xr90fSvfyZJKdn2PGzNtuN13Fooor2zyju/hTp9jHBrfivUrVLuHRbcSQwOMq8zZ25Htj9faqcnxJ8by35u01qZCGyIY418pR6bcdPrVr4WalYNba14V1S6Szt9atxHFcP92OYZ27vY5/T3q/4e8MfE/wtqU6aHYENOAjTxmN43UHIILdBzXmVHBVZ+0tfS19rHdDm5I+zvbrbuZ2oS6b488caPHDZyaVPfhIr90QbWm7ug/xpNT8G6Wutr4b0fW59Q137V9neI22yFRyWbfn+EDniu/1q9km8beALDUL+1utZtpW+3iBgQjkDrjgdDXH+F9UtNJ+OVzdX0gige+uYWkY4CFywBJ+uKyp1ajjeGiUbpb9fyNJ04J+9rd2v8ivD4N8LXWrN4fsvGDSazkxpvtCtvJKOqB8568ZrKsfCTv4f8TX97NJb3WhSRxtAFBDszFSCe2MVt+HvAPiSx8eWzXdnJDY2l2J5L9iBD5Stu3BunIHStqyuI/FEHxItdG2z3N9LFNaRKcNMiPyQO54/UVbryj8M7rTXtrr+BKoxlvGz1+ehwWheHY9S8I6/rjXTxvpQiKxBQRJvJHJ7YrevfBPh/StG0rVdb8Sz20Wo2qSxwxWvmS7jy3GfugEc9ea0tF0DVNE+EXi+TVbZrSW5WApBJxIFV/vFeoBJ4z6Gn+P/C+t6x4c8JX+k2c18iaVHDJFCNzIeobHXBzjPtRLEuVSynaN99O3+Yo0UoX5bu36nF+NPDbeHrm1eG8jv9OvofPs7pF2iRO4I7EdxWBXffE8rp3h3wv4YmdG1DTrZ3u1Vg3lM5BCEjvXA124acp005HNXiozaQUh6GlpD0NdBifXHgG9tLrwjpUdtcwztBZQRyiNwxjcRrlTjofrW+K87sPAtpdaFpGsaPdTaBrosIN15aYxKRGvEsf3ZB9efep4PGWp+HpksvH2nrZoSFj1i0BazlPbf3iP1496+JnDmk+Vn1UJ8sVzHe0VHbTw3ECT28qTRSKGR0YMrD1BHWpKwNgoopCcUALRXM6r4+8H6XO0F5r9osqnDIhMhB99oNUv+FpeA/8AoPp/4Dy//E1qqFVq6i/uMnWpr7SOzorjP+FpeA/+g/H/AN+Jf/iaP+FpeA/+g/H/AN+Jf/iaf1et/I/uD29L+ZfednRXGf8AC0vAf/Qfj/78S/8AxNH/AAtLwH/0H4/+/Ev/AMTR9XrfyP7g9vS/mX3nZ0Vxn/C0vAf/AEH4/wDvxL/8TSp8UPAjMFHiCIfWGQD9Vo+r1v5H9we3pfzL7zsqKoaRrGl6xbfaNL1C3vIu7QyBsfX0q/WTTTszRNNXQUUUUhhRRRQAUUUUAFFFFABRRRQAUUUUAFFFFABWd4l1aDQtCvNWusmK1iMhA6sew/E4FaNcF8fGZfhnf7TjdLCp+nmCtaEFUqRg+rM603CnKS6Hz14o17UvEmrS6lqk5kkcnYmfliXsqjsBWXRRX20YxiuWK0PlJNyd2FFFFUKwUUUUAFFFFAAa9m/Z/wDGl29+PCupTtNEyFrJ3OShUZKZ9MZI9MV4zXTfCpmX4jaEVJBN2B+BBrkx1KNShLm6I6cJUlCrGx9X5rjda8dRNfyaL4TsX8Q6sh2yLA2Le2PrLL0H0GTVWXQPFHi2d/8AhJ746Ro24hdL0+U+ZOuePOmHOD/dXHXrXYaNpOnaNYR2GlWUFnaxj5YoUCqPf3PvXySUI76s+jvKW2iOSsvA9xqt1HqfjvUBrVwh3xWEalLG3Psn8Z/2mz9K7hI0RAiKFVRgADAAp1FRKbluVGKjsMmRZInjcZV1KsPUGvkLxhos/h/xLfaTOpHkSnyz/ejPKkfhivsA1xHxS8BWvjCyWWJ1ttUgUiGcjhh/cf29+1d+W4tYep72zOPHYZ1oXjuj5gorW8ReG9c8P3LQatps9vg8Sbcxt7hhwayNy/3h+dfVRnGavF3R8/KLi7NC1ai1LUYoRDFqF4kQGAizsFx9M4qpuX+8Pzo3L/eH50NJ7oSbWw+KSSGVZoZHjkU5V0YhgfUEUkjNI7PIzOzHLMxySfU+tN3L/eH50bl/vD86dkIsvfXz2wtXvbloAMeUZmKY/wB3OKigllglWWCWSKRfuujFWH0IqPcv94fnRuX+8Pzpcq2sO7LEt9fSiUSXty/mgCTdKx3gdN3PP411PjPxPDfWHh2PR7u7hlsNOW2uCpaM7hjgEdRXHbl/vD86Ny/3h+dZyowk07bFqpJJruOdmZizMWZjkknJJpKTcv8AeH50bl9RWpmLWl4W0e41/wAQWWkWykvcShWP91OrMfYDJp/h7w5rfiC5W30nTZ7kk8uFwi/VjwK+h/hX8P7XwhaNc3Dpc6rOoEsoHyxj+4nt6nvXDjcbDDwaT947MLhJ1pK60O2t4Y4LeOCMYSNAij0AGBRPDFPC8M0aSROCro6gqw9CD1qQdKK+RPpLHB3HgvUdAne+8AagmngndJpNzl7KY99o6xE+q8e1XdA8dWlzqCaLr9nL4f1s8C1u2Gyb3ikHyuP19q6+s7X9E0rXtPaw1ixgvLZv4JFzg+oPUH3HNaKal8f39TPkcfhNCvFf2gfGl3b3Y8LaXO8I8sPeyIcM27pHn0xyfqK61NL8XeEJF/sW4fxJou4A2N5Li7t1/wCmcp++B/dbn0NeJfF5mb4la4WOcXAA+gRa9HK8PGde71SVzix9aUaNlo2cpRRRX1B4AUUUUAFFFFABRRRQBpeG9c1Lw9q0WpaXcNDMh5GflkXurDuDX1h4U1mDxB4estYthtjuYg23+63Rl/Agivj2vpT9n1mb4bW24523EwHsN1eJnNKPIqnW9j1crqS53DoehUUCivnT2wooooAKKKKACiiigAooooAKKKKACiiigArgfj//AMkzvf8ArtD/AOjBXfVwPx//AOSZ3v8A12h/9GCujCfx4eqMMT/Bl6M+Z6KKK+1Pljp/Bfgy/wDFWn6rcafPGs1gissDKczFt2FB7H5azfDuiS6xNqEazC3aysZrtw6E7hHjK+x5rp/h/eXNh4A8XXtnM0NxA1nJG69VYSHFdLpttaavaa1420uNIo7vQ7uHUbdT/qLrapJA/uuASK82riakJTXS6S8tF+Z2woQlGPfqePCjtXr8l5YeHdD8N29j4gk0dLixjuJEi0v7QLuRvvb3/i5+Xb2qC60+01268T+E9Js5rXdPbahZwSwmJo2O1ZgEPIGHyB6VX17duOn/AAbE/Veiep5PRXuOpLp95qlt4xt4YxZeHI7y1kA4DPBgQfmWz+FeISyPLK8sjbndizH1J5Nb4fEe26WM61H2XUbXS/Cz/ko2g/8AX4v8jXNV0vws/wCSjaD/ANfi/wAjVYn+DP0ZND+JH1R9YiiiiviT6sKKKKACg0UUANkjSRCkiK6nqGGQaoNoeisxZtH05iepNsn+FaNFNNoTSZnf2Dof/QF07/wFT/Cj+wdD/wCgLp3/AICp/hWjRT5n3DlXYzv7B0P/AKAunf8AgKn+FIdB0P8A6Aunf+Aqf4VpUGlzPuLlXY88e1sx8aItG+wWP9nnw+1yYPsse3zfPC7unXHFdl/YOh/9AXTv/AVP8K5OT/k4GH/sV2/9KhXe1pUk9NehEIrXTqZ39g6H/wBAXTv/AAFT/Cj+wdD/AOgLp3/gKn+FaNFRzPuacq7Gd/YOh/8AQF07/wABU/wpRoeiKQy6Pp4I6EWyf4VoUUuZ9w5V2GRxpGgSNFRR0VRgCn0UUhhRRRQAUUUUAJj2r5T+Lf8AyUrXf+vn/wBkWvq2vlH4un/i5GvH/p4/9kWvYyX+NL0/VHmZp/DXqcvRXoPjXTdM0sTwWeleHFQQRbWa+kN2CyKSfL34zkk9OlYk3hCeLUdXszfRk6Y8CM3lnEnmuqjHPGN36V7kMVCUeZ6HkSoSTsjmaK6248Eu1y1rpusW97NFqC6fcAxNGI5DnDZP3l+Vs/Sr9j4R0jUtCso9N1aGa4m1GaN71oXQKiQGTaUJ6fLkEetDxdJdQWHm+hwdFdf4f8FLrpB0/VjKkkxihZLKRugB3SY/1QycDOemadZeDZtQhslWSKF/sTzyLBC8s0m2Yx8Jn5iMfw4AA6U3iqSdmwVCb6HHUV1mn+EzeSPp8V3bBv7TW1Fy8MisMwu/KnGB8vIIznvjrHH4RS4ht72z1mGbTXjnkmumgdDCIsb8p1P3lxjrntT+s077i9hO2xy9fSf7Pf8AyTaD/r5m/wDQq8D8R6NFpUOn3FvqKX8F/AZo3WIxkAMVwQe+RXvn7Pf/ACTaD/r6m/8AQq83NpqeHTXf/M7sti412n2PQ6KKK+bPdCiiigAooooAKKKKACiiigAooooAKKKKACuB+P8A/wAkzvf+u0P/AKMFd9XA/H//AJJne/8AXaH/ANGCujCfx4eqMMT/AAZejPmeitvwRoS+JPECaU94LNWhlk84rkLsQtz7cVev/DekyaDfap4f1x9ROnFTdxS23knYxwJE5O5c/Q19fKvCMuV7/wCZ81GlJx5kYVpql/aabeadb3BS1vdn2iPaDv2nK8kZGCe2Kk0nWtU0q2vbfT7x4Ib6Iw3KAAiRPQ5HueRzzXWap4DsIfEMPhvT9clutYlMbeW1rsijjZdxZn3dQvOAPSqT+FdGvrXUB4d8Qyahe6fE08sEtoYhLGv32jbJzj0OM1j7ehJbaPy+5mnsqqfp5mbo3i/xHo9ktlp+qPFboxaNGjSQIT3XcDt/DFVdN8Qazp+tNrVpqEyai+7fcNh2bd1zuyDXVX3ha+1fWdPgutXBtodBgvJrl7cD7PBg4QKv3yOg7ms7UPCUEukjU/Dt/cahEtyltNFcWpglR3OEOMkFSePrUxq4d7pXe+n56DcK3R7GHDrWqRaRd6RHeOtjeSiW4iwMO4OQc4yOg6Vn12Wo+FNAs7m60l/Fka6xaxsXSS32WxkUZMYlJ69s461r6l4X0XVYPB2m6RePDd31qSXe1CiRdzFpGIOS4xgLzn1qvrVKL0W/l5bh7CpLd7Hm1dL8LP8Ako2g/wDX4v8AI0viLQNHsdPmuNP1ueS4glEctpfWhtpmB43ICTuHr6Unws/5KNoP/X4v8jVVakalCbj2f5CpwcKsU+6PrGiiivjD6gKKKKACiiigAooooAKKKKACg0UGgDgpP+TgYf8AsV2/9KhXe1wUn/JwMP8A2K7f+lQrva0qdPQzp9fUKKKKzNAooooAKKKKACiiigAooooAK+Uvi4M/EnXR/wBPH/si19W18pfFv/kpWu/9fI/9AWvYyX+NL0/VHmZp/DXqYuv6pPrOqSajcJHHK6IpEeQBtUKOv0rZn8aXk0dz/wAS3T0uLswNdXCh98rRMrKTlsD7vOAOtcvWz4K0+21TxNa2V2rSRMHYxK20ylUZljB7biAPxr3qlOmoXa0R48JyctHuTReLNShubu5gSCOa51BNQLBSdsiliAAT935z1q3D41ntY4IrDRdMs4oZpZgkQkIZ5I2jbOWJ6NwO2BW/pWjaRd2enahfeF1smki1CSS382VVl8mJWQjc24DOR19ag0fSNLv20JB4bWSDWFke5uopJdtmQzLtQ7iBsChjvznNcjqUHe8f618/I6FCqrWl/WnkYOg+MLzSbKwtUsLO5+wTtNbPKZPkZjk5VWCt7EgkU1PFlziFJtPsp4ooWiCtvB5lMm4MrBlIJPII465rctPDWnzXdi0di89m3h+a6lmXfsadBLhs54OVXjp7U7U9D00Wtzbr4fa1jh0WK+XUBJJl5SqHHzHZhixXGM5puph3L4d/8/UFCrbcyD441VtSN+8Fq0hukuACGwCsTRKvXJG1upOSR1pnhbxCtrHbabevFFYRrcBy0DSiUSqoKOoYHb8o5XkVreO9B02z0aW60zTYrdba5SKTf5yTpuBwrh8pJnGdyED2wa4OtaUKNaHuqxlUlUpy1dzo/HGradqJ0y10uONbawtTCDHGyIzF2Y7QxLY5HJOSc17h+z3/AMk2g/6+pv8A0KvmyvpP9nv/AJJtB/18zf8AoVcOawVPDKK7/wCZ2ZdJyrtvt/keh0UUV84e4FFFFABRRRQAUUUUAFFFFABRRRQAUUUUAFcD8f8A/kmd7/12h/8ARgrvq4H4/wD/ACTO9/67Q/8AowV0YT+PD1Rhif4MvRni/wAHfK/4TdBcBjD9iuvMC9SvktnHvikkv/Dei+GNVsdDv7vU7rVo0hZ5rbyVt4g24g8ncxOBxxXL2F7d6fcfaLG4kt5trJvQ4O1hgj8Qagr6yWH5qjk3pp+B87GtywUUtdfxO6v/ABhYw/FQeJ7ON7qx2JG6FSrMnkiNwAe/XFJYah4U8OR6nd6HqN/qd7eWslpawvaeUIFk4JY5O4gdMVw1SW081tcx3FvI0U0Th43XqrA5BFJ4WNkk3tb1t3BYiV7nqd94hj8OeIdOS7e7tobzwvaW0k9vxNbnBKuo9iORWTrHi2G30+FLfxTrPiC8W7inH2hTDAixsGAKnJYkgfSuH1PUL7U7xrzUbua7uHADSStuYgdKrVnTwUFZy36lyxUteXY7rU7vwHdatfeIpJr+6kut8w0loCgWZ89ZQfuhjnjmmf2v4ZutO8LPfXeoLNpkJtrmC3Qo4G5mEqSdOCRx1riKK0+qx0956f5WI9u+iR6J4n8VadceELvSZdevPEtxM6G1kurLyjahTktvPLEjjFYHws/5KNoP/X4v8jXNV0vws/5KNoP/AF+L/I1M6MaVCaXZ/kVGo6lWLfl+Z9Y0UUV8cfThRRRQAUUUUAFFFFABRRRQAUGig0AcFJ/ycDD/ANiu3/pUK72uCk/5OBh/7Fdv/SoV3taVOnoZ0+vqFFFFZmgUUUUAFFFFABRRRQAUUUUAFfKXxb/5KVrv/XyP/QFr6tr5S+Lf/JStd/6+R/6Ctexkv8aXp+qPMzT+EvU5arOl3ZsNQhvBBDOYm3eXKCVb64wfxHIqtRX0jSaszw07O5ua94n1DVVt4xm0igDhVimkZmL4DlndixyABgnGBisqG9vYbaS1hvLiKCT78SSsqN9QDg1BRURpwirJDc5N3bLMWoahFbfZYr+6jg5/dLMwTkYPGccg1b1zXtQ1by0uJnSBIo4xAkjeX8ihQ20nGeKy6Kfs43vYOeVrXLFzfX1zDHBcXtzNFH/q0klZlT6AnAqvRRVJJbCbbCvpP9nv/km0H/XzN/6FXzZX0n+z3/yTaD/r5m/9Cryc5/gL1PQyz+M/Q9DooFFfMnvhRRRQAUUUUAFFFFABRRRQAUUUUAFFFFABXHfGjT5tR+HGqQwIXkjVZgoHJCMGP6A12NNdQylWUMpGCCOCKunNwmpLoRUhzxcX1PiuivZPH/wcu/t0t94VMTwyMWazkfaYyeuwngj2PSuHb4b+OASP+Eduj9HT/wCKr66ljqFSPNzL5nzdTCVYSs4nJ0V1f/CuPHH/AELd3/30n/xVH/CuPHH/AELd3/30n/xVa/WqP86+9GfsKv8AK/uOUorq/wDhXHjj/oW7v/vpP/iqP+FceOP+hbu/++k/+Ko+tUf5196D2FX+V/ccpRXV/wDCuPHH/Qt3f/fSf/FUf8K48cf9C3d/99J/8VR9ao/zr70HsKv8r+45Sux+C+nzX/xH0rylJW2c3EhxwqqD/UgfjUumfCzxte3CxvpP2NM/NJcSqFA/Akmvcfhr4HsfBunOqSfab+fH2i4K4zjoqjso/WuHHY+lGk4xd2+x14TB1JVFKSskdfRQKK+XPoAooooAKKKKACiiigAopCaKAFoNJ+NFAHByf8nAw/8AYrt/6VCu9rjpNL1D/hc8Wsi1f+zx4fa2M+RtEv2jdt9c45rsPxrSo1p6GcOvqLRSfjRWZoLRSCloAKKKKACiiigAooooAK+X/jhp8tj8SNReRSEutk8bY4YFQD+oIr6grk/iP4JsPGWmLDM/2e8gyba5C5Kk9VI7qa7svxKw9bmls9DkxtB1qdo7nyrRXb6r8KvG1jcNHHpQvUB+WS3lUhh9CQRVP/hXHjj/AKFu7/76T/4qvp1i6DXxr7zwHh6q+yzlKK6v/hXHjj/oW7v/AL6T/wCKo/4Vx44/6Fu7/wC+k/8Aiqf1qj/OvvQvYVf5X9xylFdX/wAK48cf9C3d/wDfSf8AxVH/AArjxx/0Ld3/AN9J/wDFUfWqP86+9B7Cr/K/uOUorq/+FceOP+hbu/8AvpP/AIqgfDfxwSB/wjl0Pq6f/FUfWqP86+8PYVf5X9xylfT/AMD9Pm0/4cackylHnLz7SOQGYkfpg/jXA+Avg3fPexXvioxw28bBhaRvuaQ+jEcAew5r3ONFjRURQqqAFUDAA9K8PNcZCqlTg7nrZfhZ025zVh1FFFeKeqFFFFABRRRQAUUUUAFFFFABRRRQAUUUUAFFFFABiiiigAooooAKKKKACiiigAooooAKKKKACiiigAooooAKwPHfiW08KeHptWuvnIISGEHBlkPRf6n2Fb5rw/8AaduZPtGh2e4+Xsllx2LZUfyrpwdFV68YPY58VVdKk5I878TeNvEviG6ea+1SdIyflt4XKRoPQAdfqcmsH7Rcf8/E3/fw1HRX2EKcIK0VZHzUqkpO7ZJ9ouP+fib/AL+Gj7Rcf8/E3/fw1HRV8q7E3ZJ9ouP+fib/AL+Gj7Rcf8/E3/fw1HRRyrsF2SfaLj/n4m/7+Gj7Rcf8/E3/AH8NR0Ucq7BzM6Dw34z8SeH7pJrDVLhkB+aCZy8bj0Kn+nNfSnw/8UWvi3w/FqduoikB8u4hzkxyDqPp3B9K+S69i/ZiuJBqetWm4+U0McuP9oMR/I15Ga4WDpOolZo9HL8RNVFBvRnulFFFfNHvBRRRQAUUUUAFFFFABRRRQAUUUUAFFFFABRRRQAUUUUAFFFFABRRRQAUUUUAFFFFABRRRQAUUUUAFFFFABRRRQAUUUUAFFFFABRRRQAUUUUAFFFFABRRRQAUUUUAFFFFABXhP7Tv/ACF9D/695f8A0Ja92rwn9p3/AJC+h/8AXvL/AOhLXoZX/vUfn+RxZh/AZ5Xo+lalrF2LTS7Ge8nIzsiXJA9T6D3NWNd8O65oYjbV9LubNZDhGkX5WPoCOM+1bHgTWtPsNM1jStWF9b2eppGjXtmuZISpyAfVT3Fal/YTQ+BtVXw94jtNe0fzIpruKWJkuLY5wHCsePQkV9DPETjUtbT5/nt8jxY0Yyhfr/XQ8/orvNV8O6Rb/FXSNCitithcm082LzGJbzFBbnORnPrT203wvpXhS51e+0eS+uF1qezgiF08alF6biOeB6cnPWm8XHSyev6i+ry1u9jgKK9N0zwt4Xu9TtNSa2uU0a/0a4vRb+cTJBJEcMA3cA9M/jWXaaToPirQ72fRNLk0e+sZoAUNy0yTRSuEyd3RgSOnBoWMg+jt18ugfVpdzhqK9GOm+Cx4y/4Qr+yLwP54s/7U+1t5nndN3l/d27uMelU207w7oXg6K+1XRTql+2p3NmSLp4kKx45+X9PrzR9bjp7ru9tuofV3rqtDiZoZoRGZoZIxIu9Cykbl9RnqOK9Y/Zj/AORh1j/r0T/0OsL4x3NlMfDyW+mpbP8A2TBIHEzNiMg4jwfT16mt39mP/kYdY/69E/8AQ65sZUdXBSk1b/hzfDQUMUop3/4Y96ooor5Y+hCiiigAooooAKKKKACiiigAooooAKKKKACiiigAooooAKKKKACiiigAooooAKKKKACiiigAooooAKKKKACiiigAooooAKKKKACiiigAooooAKKKKACiiigAooooAKKKKACvCf2nf+Qvof8A17y/+hLXu1eE/tO/8hfQ/wDr3l/9CWvQyv8A3qPz/I4sw/gM8+8L+JF0mzvNNvtNh1TS70q01tI5Qhl6OrDlTVnUfFGnpol3pPh7QE0mK+CrdytdNPJIqnIUEgbRn2rl66m2+Hvi24WHy9LXfMFZYmuIxIFPRmQtuUe5FfR1IUYy5pu3z/Q8OEqrXLHU0rbx9YLqmna3eeGIrrWLNI4zcm7ZUcIMBtmMBsd8kZ5xV6LV9K/4Vk8+qaUl/Fda9NIbcXJjkjLJuBVgD9OnNctp/g3xBfaadSt7WEWgd4zLJcxxjchwy/MRz/On2HgfxNfWUV5b6cuydC8KPPGkkq+qoSGYfQVjKlhtLStZ9/w8jWM63VX07HV+BvEy6l4rllaytrXT7DRLiG1si5KBAM7STyxY9T3rmLzxTaxaO+meHdGGjxzzJNcyG5aZ5ChyigkDCg84rGk0jUE0iTVJLcrax3X2R2YgMsu3dtK9egNXbXwrrt1Np8NvZiSTUbdrm1USrmSNc5PXg8Hg81XsaEZczenr2/PuT7SrJcttf8zdPjqw/tX/AISD/hF7ceIMbvtf2lvJ8zGPM8rGN344zWBqWvSX3hi10eaEmSG8munuC+TIZMZGMcdOue9Saz4R8QaRpx1C+slW3VgsjRzJJ5THoHCklT9anl8D+J47FrxtOXasXnNEJ0MypjO4x53dOelVFYaNpJry17f8OJutK6a/Ai8TeIINc03TI5NOMN9Y26WzXCzkrLGoO35McH3zXe/sx/8AIw6x/wBeif8AodeR165+zH/yMOsf9eif+h1lj4KGEko/1qaYOTliItnvVFFFfJn0YUUUUAFFFFABRRRQAUUUUAFFFFABRRRQAUUUUAFFFFABRRRQAUUUUAFFFFABRRRQAUUUUAFFFFABRRRQAUUUUAFFFFABRRRQAUUUUAFFFFABRRRQAUUUUAFFFFABRRRQAV4T+07/AMhfQ/8Ar3l/9CWvdq8J/ae/5C+h/wDXvL/6Etehlf8AvUfn+RxZh/AZ5Ppc0VvqdpcTruiinR3GM5UMCR+VevaHoeo3Hxlj8UQXlrNpNzcvNDdLdKfMRkOIwud2R0xjjFeNRu0ciyIcMpDKfQiuvPjordSalbeHNIttZdCp1CNW3KSNpdUztDY74r38XRqTfuLdNHjYepGPxd7j/FMit8OtIjWRWH9rXzFQ2e4wcfjW/r+j3viLxhp/ijR7y0GklLZxO10ifYhGF3IwJyCMHtzmvLe+e9JgZ6Cq+qtJcr116dxfWE73Wmn4Hqus+X4x0jxJbeH3glnPiAXqQtKsZkh8opvXdjPPNbGi2zWvinwVYC7t/Pg0S5jeWKQOsbgNnkccH+VeJEA9Rmtbwnrc3h3Wk1S3t45pEjkjCOSBhlKk8fWsp4KXI4xffT5W3NIYpc15L+r3Ot03S7rwr4Z8Svr01sq6lbC2tY0uFlNxIXB80BSeFHOfeuoS1+33RvfEFnpiRm158TaZqHkMV8vAJTOWP8JXHPpXivGScUmBnoKqeDc9XLX0/wCCTHEqOiWg5sbjg5GeD6ivW/2Y/wDkYdY/69E/9DryOvXP2Y/+Rh1j/r0T/wBDozL/AHWX9dQwP+8RPeqKKK+RPpQooooAKKKKACiiigAooooAKKKKACiiigAooooAKKKKACiiigAooooAKKKKACiiigAooooAKKKKACiiigAooooAKKKKACiiigAooooAKKKKACiiigAooooAKKKKACiiigArw79p6F/tuh3GD5flzR598qa9xrmPiR4Vh8XeHJNPd1iuEPm20pH3JB6+x6GurBVlRrxnLY58XSdWk4rc+UKK0/EOgax4fvXtNWsZrd1PDFco49VboRWXuX+8Pzr7GM4yV4u6PmJRcXZoWik3L/eH50bl/vD86oQtFJuX+8Pzo3L/AHh+dAC0Um5f7w/Ojcv94fnQAtewfsxQudY1q4CnyxBGhOO5Yn+hrzDQND1bXr1LTSbGa5kY9VX5V92boBX058M/CUPhDw6tjvWW7lbzbqUDhnx0HsOgryc1xEI0XTvqz0cvoylVU7aI6miiivmD3wooooAKKKKACiiigAooooAKKKKACiiigAooooAKKKKACiiigAooooAKKKKACiiigAooooAKKKKACiiigAooooAKKKKACiiigAooooAKKKKACiiigAooooAKKKKACiiigAooooAZLFFMmyWNJF/usoIqv/Zem/8AQPtP+/K/4Vbop3YrIqf2Zpv/AED7T/vyv+FH9mab/wBA+0/78r/hVuijmfcOVdip/Zmm/wDQPtP+/K/4Uf2Zpv8A0D7T/vyv+FW6KOZ9w5V2Kn9mab/0D7T/AL8r/hR/Zmm/9A+0/wC/K/4Vboo5n3DlXYZDDFCmyGJI19FUAU+iik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p:cNvSpPr>
            <a:spLocks noChangeAspect="1" noChangeArrowheads="1"/>
          </p:cNvSpPr>
          <p:nvPr/>
        </p:nvSpPr>
        <p:spPr bwMode="auto">
          <a:xfrm>
            <a:off x="212724" y="-144463"/>
            <a:ext cx="4935340" cy="49353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711" y="1599556"/>
            <a:ext cx="2956577" cy="4182429"/>
          </a:xfrm>
          <a:prstGeom prst="rect">
            <a:avLst/>
          </a:prstGeom>
        </p:spPr>
      </p:pic>
      <p:sp>
        <p:nvSpPr>
          <p:cNvPr id="8" name="PlaceHolder 1"/>
          <p:cNvSpPr txBox="1">
            <a:spLocks/>
          </p:cNvSpPr>
          <p:nvPr/>
        </p:nvSpPr>
        <p:spPr>
          <a:xfrm>
            <a:off x="2366505" y="404664"/>
            <a:ext cx="4410990" cy="758160"/>
          </a:xfrm>
          <a:prstGeom prst="rect">
            <a:avLst/>
          </a:prstGeom>
          <a:noFill/>
          <a:ln w="0">
            <a:noFill/>
          </a:ln>
        </p:spPr>
        <p:txBody>
          <a:bodyPr vert="horz" lIns="90000" tIns="45000" rIns="90000" bIns="4500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0">
              <a:buClr>
                <a:srgbClr val="000000"/>
              </a:buClr>
              <a:buSzPct val="45000"/>
              <a:buFont typeface="Arial" panose="020B0604020202020204" pitchFamily="34" charset="0"/>
              <a:buNone/>
            </a:pPr>
            <a:r>
              <a:rPr lang="en-US" spc="-1" dirty="0">
                <a:solidFill>
                  <a:srgbClr val="000000"/>
                </a:solidFill>
                <a:latin typeface="Arial"/>
                <a:ea typeface="Times New Roman"/>
              </a:rPr>
              <a:t>   Feedback</a:t>
            </a:r>
            <a:endParaRPr lang="en-GB" spc="-1" dirty="0">
              <a:latin typeface="Arial"/>
            </a:endParaRPr>
          </a:p>
        </p:txBody>
      </p:sp>
    </p:spTree>
    <p:extLst>
      <p:ext uri="{BB962C8B-B14F-4D97-AF65-F5344CB8AC3E}">
        <p14:creationId xmlns:p14="http://schemas.microsoft.com/office/powerpoint/2010/main" val="2272201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DFEF9BCD653740ABA9899EB691E7FA" ma:contentTypeVersion="15" ma:contentTypeDescription="Create a new document." ma:contentTypeScope="" ma:versionID="4f408d8037090f3fe432bfa091069273">
  <xsd:schema xmlns:xsd="http://www.w3.org/2001/XMLSchema" xmlns:xs="http://www.w3.org/2001/XMLSchema" xmlns:p="http://schemas.microsoft.com/office/2006/metadata/properties" xmlns:ns3="2b05c58b-a6a1-45b7-88aa-13ab51ba3eb4" xmlns:ns4="159d730f-b749-464d-ac60-9ba66748c5a5" targetNamespace="http://schemas.microsoft.com/office/2006/metadata/properties" ma:root="true" ma:fieldsID="6b2ea60176f667d4b1331be64691c666" ns3:_="" ns4:_="">
    <xsd:import namespace="2b05c58b-a6a1-45b7-88aa-13ab51ba3eb4"/>
    <xsd:import namespace="159d730f-b749-464d-ac60-9ba66748c5a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5c58b-a6a1-45b7-88aa-13ab51ba3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9d730f-b749-464d-ac60-9ba66748c5a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b05c58b-a6a1-45b7-88aa-13ab51ba3eb4" xsi:nil="true"/>
  </documentManagement>
</p:properties>
</file>

<file path=customXml/itemProps1.xml><?xml version="1.0" encoding="utf-8"?>
<ds:datastoreItem xmlns:ds="http://schemas.openxmlformats.org/officeDocument/2006/customXml" ds:itemID="{2D16B228-E842-4826-BA87-FE6DD106BD4E}">
  <ds:schemaRefs>
    <ds:schemaRef ds:uri="http://schemas.microsoft.com/sharepoint/v3/contenttype/forms"/>
  </ds:schemaRefs>
</ds:datastoreItem>
</file>

<file path=customXml/itemProps2.xml><?xml version="1.0" encoding="utf-8"?>
<ds:datastoreItem xmlns:ds="http://schemas.openxmlformats.org/officeDocument/2006/customXml" ds:itemID="{BBA081EB-7BE5-423E-8BC8-48C6F40472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05c58b-a6a1-45b7-88aa-13ab51ba3eb4"/>
    <ds:schemaRef ds:uri="159d730f-b749-464d-ac60-9ba66748c5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7B2BC4-7433-4EB3-93A0-2CC76C8DE105}">
  <ds:schemaRefs>
    <ds:schemaRef ds:uri="http://purl.org/dc/elements/1.1/"/>
    <ds:schemaRef ds:uri="http://schemas.microsoft.com/office/2006/metadata/properties"/>
    <ds:schemaRef ds:uri="2b05c58b-a6a1-45b7-88aa-13ab51ba3eb4"/>
    <ds:schemaRef ds:uri="159d730f-b749-464d-ac60-9ba66748c5a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2401</TotalTime>
  <Words>1769</Words>
  <Application>Microsoft Office PowerPoint</Application>
  <PresentationFormat>On-screen Show (4:3)</PresentationFormat>
  <Paragraphs>244</Paragraphs>
  <Slides>45</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Arial</vt:lpstr>
      <vt:lpstr>Arial</vt:lpstr>
      <vt:lpstr>Arial Rounded MT Bold</vt:lpstr>
      <vt:lpstr>ariel</vt:lpstr>
      <vt:lpstr>Calibri</vt:lpstr>
      <vt:lpstr>Calibri, sans-serif</vt:lpstr>
      <vt:lpstr>Cera Pro Macmillan</vt:lpstr>
      <vt:lpstr>Cera Pro Macmillan Light</vt:lpstr>
      <vt:lpstr>DejaVu Sans</vt:lpstr>
      <vt:lpstr>Euphemia</vt:lpstr>
      <vt:lpstr>Noto Sans CJK SC</vt:lpstr>
      <vt:lpstr>Times New Roman</vt:lpstr>
      <vt:lpstr>Wingdings</vt:lpstr>
      <vt:lpstr>Office Theme</vt:lpstr>
      <vt:lpstr> South Manchester  Macmillan Information &amp; Support Services  </vt:lpstr>
      <vt:lpstr>Breast Cancer – Breast Services Bowel Cancer – Colorectal Surgery Skin Cancer – Dermatology, Plastic Surgery Cervical , Ovarian, Womb, Vulval/Genital and Vaginal Cancer – Gynaecology Leukaemia, Lymphoma and Myeloma – Haematology Head and Neck Cancer – ENT/Head and Neck Services Lung Cancer – Cardiothoracic Surgery, Thoracic Oncology Oesophagus / Stomach Cancer – General Surgery Bladder, Kidney, Prostate, Penis, Testicle and Adrenal Cancer – Urology</vt:lpstr>
      <vt:lpstr>PowerPoint Presentation</vt:lpstr>
      <vt:lpstr>Macmillan Information and support services</vt:lpstr>
      <vt:lpstr>PowerPoint Presentation</vt:lpstr>
      <vt:lpstr>   Trafford Wellbeing college PCN network Cancer Champions Practice Champions Cancer care coordinators  Community opportunities       </vt:lpstr>
      <vt:lpstr>PowerPoint Presentation</vt:lpstr>
      <vt:lpstr>PowerPoint Presentation</vt:lpstr>
      <vt:lpstr>PowerPoint Presentation</vt:lpstr>
      <vt:lpstr>PowerPoint Presentation</vt:lpstr>
      <vt:lpstr>The service has created a website which has had over 15000 site visits, 8000 unique visitors and over 40,000 page views.   The service has improved clarity and ease of access for people looking for support and people interested in service user involvement or volunteering locally.  </vt:lpstr>
      <vt:lpstr>The service created a twitter account with the aim of helping to promote access to the service through lock down.  Highlighting local and national support   Whilst continuing to promote local and national support we now also work to magnify the reach of our service and other services support as hospital and community cancer care coordinators and stakeholders form the local Cancer joint working group.  Linkedin Whilst Twitter is used to reach people affected by cancer to help promote opportunities for support, Macmillan Information team members use their Linkedin accounts to  promote local success stories, innovation and collaboration across professionals and key stakeholders   </vt:lpstr>
      <vt:lpstr>PowerPoint Presentation</vt:lpstr>
      <vt:lpstr>PowerPoint Presentation</vt:lpstr>
      <vt:lpstr>PowerPoint Presentation</vt:lpstr>
      <vt:lpstr>Better shared use of volunteers</vt:lpstr>
      <vt:lpstr>PowerPoint Presentation</vt:lpstr>
      <vt:lpstr>PowerPoint Presentation</vt:lpstr>
      <vt:lpstr>PowerPoint Presentation</vt:lpstr>
      <vt:lpstr>PowerPoint Presentation</vt:lpstr>
      <vt:lpstr>Onsite services</vt:lpstr>
      <vt:lpstr> The Joint working group meets quarterly.  Its remit is to improve support for people affected by cancer through integrated joint working.    Working together on a shared online action plan towards agreed targets and goals. Strengthening and expanding existing support, identifying gaps in support and creating new provision to close the gaps.</vt:lpstr>
      <vt:lpstr>Tameside &amp; Glossop Macmillan  Joint working Group - Actions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people are thankfully living longer following a cancer diagnosis through successful treatments and advances maintaining or managing a cancer condition.    The numbers of people living long term with a cancer diagnosis are set to double by 2030. Having access to social prescribing means people can access community support as well as specialised cancer services.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care coordinators</dc:title>
  <dc:creator>David Banks</dc:creator>
  <cp:lastModifiedBy>Banks David</cp:lastModifiedBy>
  <cp:revision>93</cp:revision>
  <cp:lastPrinted>2019-01-16T10:58:07Z</cp:lastPrinted>
  <dcterms:created xsi:type="dcterms:W3CDTF">2018-07-12T08:47:17Z</dcterms:created>
  <dcterms:modified xsi:type="dcterms:W3CDTF">2023-05-04T10:46:52Z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0x010100D6DFEF9BCD653740ABA9899EB691E7FA</vt:lpwstr>
  </property>
</Properties>
</file>